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8" r:id="rId3"/>
    <p:sldId id="259" r:id="rId4"/>
    <p:sldId id="260" r:id="rId5"/>
    <p:sldId id="261" r:id="rId6"/>
    <p:sldId id="262" r:id="rId7"/>
    <p:sldId id="265" r:id="rId8"/>
    <p:sldId id="263" r:id="rId9"/>
    <p:sldId id="266" r:id="rId10"/>
    <p:sldId id="267" r:id="rId11"/>
    <p:sldId id="268" r:id="rId12"/>
    <p:sldId id="269" r:id="rId13"/>
    <p:sldId id="276" r:id="rId14"/>
    <p:sldId id="277" r:id="rId15"/>
    <p:sldId id="272" r:id="rId16"/>
    <p:sldId id="273" r:id="rId17"/>
    <p:sldId id="274" r:id="rId18"/>
    <p:sldId id="27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627" autoAdjust="0"/>
  </p:normalViewPr>
  <p:slideViewPr>
    <p:cSldViewPr>
      <p:cViewPr>
        <p:scale>
          <a:sx n="83" d="100"/>
          <a:sy n="83" d="100"/>
        </p:scale>
        <p:origin x="-941" y="5"/>
      </p:cViewPr>
      <p:guideLst>
        <p:guide orient="horz" pos="2160"/>
        <p:guide pos="2880"/>
      </p:guideLst>
    </p:cSldViewPr>
  </p:slideViewPr>
  <p:notesTextViewPr>
    <p:cViewPr>
      <p:scale>
        <a:sx n="1" d="1"/>
        <a:sy n="1" d="1"/>
      </p:scale>
      <p:origin x="0" y="0"/>
    </p:cViewPr>
  </p:notesTextViewPr>
  <p:sorterViewPr>
    <p:cViewPr>
      <p:scale>
        <a:sx n="100" d="100"/>
        <a:sy n="100" d="100"/>
      </p:scale>
      <p:origin x="0" y="297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03D07C-99B8-47E5-8697-A0A92A1E9891}" type="datetimeFigureOut">
              <a:rPr lang="en-US" smtClean="0"/>
              <a:t>10/10/2013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ADBFDD-DD08-4D80-B7CD-D8FFA41E9BB5}" type="slidenum">
              <a:rPr lang="en-US" smtClean="0"/>
              <a:t>‹#›</a:t>
            </a:fld>
            <a:endParaRPr lang="en-US"/>
          </a:p>
        </p:txBody>
      </p:sp>
    </p:spTree>
    <p:extLst>
      <p:ext uri="{BB962C8B-B14F-4D97-AF65-F5344CB8AC3E}">
        <p14:creationId xmlns:p14="http://schemas.microsoft.com/office/powerpoint/2010/main" val="3567313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ADBFDD-DD08-4D80-B7CD-D8FFA41E9BB5}" type="slidenum">
              <a:rPr lang="en-US" smtClean="0"/>
              <a:t>1</a:t>
            </a:fld>
            <a:endParaRPr lang="en-US"/>
          </a:p>
        </p:txBody>
      </p:sp>
    </p:spTree>
    <p:extLst>
      <p:ext uri="{BB962C8B-B14F-4D97-AF65-F5344CB8AC3E}">
        <p14:creationId xmlns:p14="http://schemas.microsoft.com/office/powerpoint/2010/main" val="4044072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E5BDE6D-ADB6-40AF-8C62-11C9B1DC47A5}" type="slidenum">
              <a:rPr lang="en-US" smtClean="0"/>
              <a:t>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E5BDE6D-ADB6-40AF-8C62-11C9B1DC47A5}" type="slidenum">
              <a:rPr lang="en-US" smtClean="0"/>
              <a:t>10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E5BDE6D-ADB6-40AF-8C62-11C9B1DC47A5}" type="slidenum">
              <a:rPr lang="en-US" smtClean="0"/>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E5BDE6D-ADB6-40AF-8C62-11C9B1DC47A5}" type="slidenum">
              <a:rPr lang="en-US" smtClean="0"/>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E5BDE6D-ADB6-40AF-8C62-11C9B1DC47A5}" type="slidenum">
              <a:rPr lang="en-US" smtClean="0"/>
              <a:t>13</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E5BDE6D-ADB6-40AF-8C62-11C9B1DC47A5}" type="slidenum">
              <a:rPr lang="en-US" smtClean="0"/>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ADBFDD-DD08-4D80-B7CD-D8FFA41E9BB5}" type="slidenum">
              <a:rPr lang="en-US" smtClean="0"/>
              <a:t>18</a:t>
            </a:fld>
            <a:endParaRPr lang="en-US"/>
          </a:p>
        </p:txBody>
      </p:sp>
    </p:spTree>
    <p:extLst>
      <p:ext uri="{BB962C8B-B14F-4D97-AF65-F5344CB8AC3E}">
        <p14:creationId xmlns:p14="http://schemas.microsoft.com/office/powerpoint/2010/main" val="81306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F2DAEC9-ADE7-48E1-9D4B-8490486A04C9}" type="datetimeFigureOut">
              <a:rPr lang="en-US" smtClean="0"/>
              <a:t>10/10/2013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93A224D-A2BC-467A-A87A-ED165F7A6195}" type="slidenum">
              <a:rPr lang="en-US" smtClean="0"/>
              <a:t>‹#›</a:t>
            </a:fld>
            <a:endParaRPr lang="en-US" dirty="0"/>
          </a:p>
        </p:txBody>
      </p:sp>
    </p:spTree>
    <p:extLst>
      <p:ext uri="{BB962C8B-B14F-4D97-AF65-F5344CB8AC3E}">
        <p14:creationId xmlns:p14="http://schemas.microsoft.com/office/powerpoint/2010/main" val="192289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2DAEC9-ADE7-48E1-9D4B-8490486A04C9}" type="datetimeFigureOut">
              <a:rPr lang="en-US" smtClean="0"/>
              <a:t>10/10/2013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93A224D-A2BC-467A-A87A-ED165F7A6195}" type="slidenum">
              <a:rPr lang="en-US" smtClean="0"/>
              <a:t>‹#›</a:t>
            </a:fld>
            <a:endParaRPr lang="en-US" dirty="0"/>
          </a:p>
        </p:txBody>
      </p:sp>
    </p:spTree>
    <p:extLst>
      <p:ext uri="{BB962C8B-B14F-4D97-AF65-F5344CB8AC3E}">
        <p14:creationId xmlns:p14="http://schemas.microsoft.com/office/powerpoint/2010/main" val="4198075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2DAEC9-ADE7-48E1-9D4B-8490486A04C9}" type="datetimeFigureOut">
              <a:rPr lang="en-US" smtClean="0"/>
              <a:t>10/10/2013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93A224D-A2BC-467A-A87A-ED165F7A6195}" type="slidenum">
              <a:rPr lang="en-US" smtClean="0"/>
              <a:t>‹#›</a:t>
            </a:fld>
            <a:endParaRPr lang="en-US" dirty="0"/>
          </a:p>
        </p:txBody>
      </p:sp>
    </p:spTree>
    <p:extLst>
      <p:ext uri="{BB962C8B-B14F-4D97-AF65-F5344CB8AC3E}">
        <p14:creationId xmlns:p14="http://schemas.microsoft.com/office/powerpoint/2010/main" val="2564161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2DAEC9-ADE7-48E1-9D4B-8490486A04C9}" type="datetimeFigureOut">
              <a:rPr lang="en-US" smtClean="0"/>
              <a:t>10/10/2013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93A224D-A2BC-467A-A87A-ED165F7A6195}" type="slidenum">
              <a:rPr lang="en-US" smtClean="0"/>
              <a:t>‹#›</a:t>
            </a:fld>
            <a:endParaRPr lang="en-US" dirty="0"/>
          </a:p>
        </p:txBody>
      </p:sp>
    </p:spTree>
    <p:extLst>
      <p:ext uri="{BB962C8B-B14F-4D97-AF65-F5344CB8AC3E}">
        <p14:creationId xmlns:p14="http://schemas.microsoft.com/office/powerpoint/2010/main" val="1377304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2DAEC9-ADE7-48E1-9D4B-8490486A04C9}" type="datetimeFigureOut">
              <a:rPr lang="en-US" smtClean="0"/>
              <a:t>10/10/2013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93A224D-A2BC-467A-A87A-ED165F7A6195}" type="slidenum">
              <a:rPr lang="en-US" smtClean="0"/>
              <a:t>‹#›</a:t>
            </a:fld>
            <a:endParaRPr lang="en-US" dirty="0"/>
          </a:p>
        </p:txBody>
      </p:sp>
    </p:spTree>
    <p:extLst>
      <p:ext uri="{BB962C8B-B14F-4D97-AF65-F5344CB8AC3E}">
        <p14:creationId xmlns:p14="http://schemas.microsoft.com/office/powerpoint/2010/main" val="3446834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F2DAEC9-ADE7-48E1-9D4B-8490486A04C9}" type="datetimeFigureOut">
              <a:rPr lang="en-US" smtClean="0"/>
              <a:t>10/10/2013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93A224D-A2BC-467A-A87A-ED165F7A6195}" type="slidenum">
              <a:rPr lang="en-US" smtClean="0"/>
              <a:t>‹#›</a:t>
            </a:fld>
            <a:endParaRPr lang="en-US" dirty="0"/>
          </a:p>
        </p:txBody>
      </p:sp>
    </p:spTree>
    <p:extLst>
      <p:ext uri="{BB962C8B-B14F-4D97-AF65-F5344CB8AC3E}">
        <p14:creationId xmlns:p14="http://schemas.microsoft.com/office/powerpoint/2010/main" val="464752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F2DAEC9-ADE7-48E1-9D4B-8490486A04C9}" type="datetimeFigureOut">
              <a:rPr lang="en-US" smtClean="0"/>
              <a:t>10/10/2013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93A224D-A2BC-467A-A87A-ED165F7A6195}" type="slidenum">
              <a:rPr lang="en-US" smtClean="0"/>
              <a:t>‹#›</a:t>
            </a:fld>
            <a:endParaRPr lang="en-US" dirty="0"/>
          </a:p>
        </p:txBody>
      </p:sp>
    </p:spTree>
    <p:extLst>
      <p:ext uri="{BB962C8B-B14F-4D97-AF65-F5344CB8AC3E}">
        <p14:creationId xmlns:p14="http://schemas.microsoft.com/office/powerpoint/2010/main" val="1309935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F2DAEC9-ADE7-48E1-9D4B-8490486A04C9}" type="datetimeFigureOut">
              <a:rPr lang="en-US" smtClean="0"/>
              <a:t>10/10/2013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93A224D-A2BC-467A-A87A-ED165F7A6195}" type="slidenum">
              <a:rPr lang="en-US" smtClean="0"/>
              <a:t>‹#›</a:t>
            </a:fld>
            <a:endParaRPr lang="en-US" dirty="0"/>
          </a:p>
        </p:txBody>
      </p:sp>
    </p:spTree>
    <p:extLst>
      <p:ext uri="{BB962C8B-B14F-4D97-AF65-F5344CB8AC3E}">
        <p14:creationId xmlns:p14="http://schemas.microsoft.com/office/powerpoint/2010/main" val="2479995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2DAEC9-ADE7-48E1-9D4B-8490486A04C9}" type="datetimeFigureOut">
              <a:rPr lang="en-US" smtClean="0"/>
              <a:t>10/10/2013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93A224D-A2BC-467A-A87A-ED165F7A6195}" type="slidenum">
              <a:rPr lang="en-US" smtClean="0"/>
              <a:t>‹#›</a:t>
            </a:fld>
            <a:endParaRPr lang="en-US" dirty="0"/>
          </a:p>
        </p:txBody>
      </p:sp>
    </p:spTree>
    <p:extLst>
      <p:ext uri="{BB962C8B-B14F-4D97-AF65-F5344CB8AC3E}">
        <p14:creationId xmlns:p14="http://schemas.microsoft.com/office/powerpoint/2010/main" val="4010705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2DAEC9-ADE7-48E1-9D4B-8490486A04C9}" type="datetimeFigureOut">
              <a:rPr lang="en-US" smtClean="0"/>
              <a:t>10/10/2013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93A224D-A2BC-467A-A87A-ED165F7A6195}" type="slidenum">
              <a:rPr lang="en-US" smtClean="0"/>
              <a:t>‹#›</a:t>
            </a:fld>
            <a:endParaRPr lang="en-US" dirty="0"/>
          </a:p>
        </p:txBody>
      </p:sp>
    </p:spTree>
    <p:extLst>
      <p:ext uri="{BB962C8B-B14F-4D97-AF65-F5344CB8AC3E}">
        <p14:creationId xmlns:p14="http://schemas.microsoft.com/office/powerpoint/2010/main" val="3302638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2DAEC9-ADE7-48E1-9D4B-8490486A04C9}" type="datetimeFigureOut">
              <a:rPr lang="en-US" smtClean="0"/>
              <a:t>10/10/2013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93A224D-A2BC-467A-A87A-ED165F7A6195}" type="slidenum">
              <a:rPr lang="en-US" smtClean="0"/>
              <a:t>‹#›</a:t>
            </a:fld>
            <a:endParaRPr lang="en-US" dirty="0"/>
          </a:p>
        </p:txBody>
      </p:sp>
    </p:spTree>
    <p:extLst>
      <p:ext uri="{BB962C8B-B14F-4D97-AF65-F5344CB8AC3E}">
        <p14:creationId xmlns:p14="http://schemas.microsoft.com/office/powerpoint/2010/main" val="280982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2DAEC9-ADE7-48E1-9D4B-8490486A04C9}" type="datetimeFigureOut">
              <a:rPr lang="en-US" smtClean="0"/>
              <a:t>10/10/2013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3A224D-A2BC-467A-A87A-ED165F7A6195}" type="slidenum">
              <a:rPr lang="en-US" smtClean="0"/>
              <a:t>‹#›</a:t>
            </a:fld>
            <a:endParaRPr lang="en-US" dirty="0"/>
          </a:p>
        </p:txBody>
      </p:sp>
    </p:spTree>
    <p:extLst>
      <p:ext uri="{BB962C8B-B14F-4D97-AF65-F5344CB8AC3E}">
        <p14:creationId xmlns:p14="http://schemas.microsoft.com/office/powerpoint/2010/main" val="41117836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8.gif"/></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10.gif"/></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13.jpe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jpeg"/><Relationship Id="rId1" Type="http://schemas.openxmlformats.org/officeDocument/2006/relationships/slideLayout" Target="../slideLayouts/slideLayout9.xml"/><Relationship Id="rId4" Type="http://schemas.openxmlformats.org/officeDocument/2006/relationships/image" Target="../media/image19.emf"/></Relationships>
</file>

<file path=ppt/slides/_rels/slide1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endParaRPr lang="en-US" dirty="0"/>
          </a:p>
        </p:txBody>
      </p:sp>
      <p:sp>
        <p:nvSpPr>
          <p:cNvPr id="18" name="Text Placeholder 17"/>
          <p:cNvSpPr>
            <a:spLocks noGrp="1"/>
          </p:cNvSpPr>
          <p:nvPr>
            <p:ph type="body" sz="half" idx="2"/>
          </p:nvPr>
        </p:nvSpPr>
        <p:spPr/>
        <p:txBody>
          <a:bodyPr/>
          <a:lstStyle/>
          <a:p>
            <a:endParaRPr lang="en-US" dirty="0"/>
          </a:p>
        </p:txBody>
      </p:sp>
      <p:sp>
        <p:nvSpPr>
          <p:cNvPr id="17" name="Picture Placeholder 16"/>
          <p:cNvSpPr>
            <a:spLocks noGrp="1"/>
          </p:cNvSpPr>
          <p:nvPr>
            <p:ph type="pic" idx="1"/>
          </p:nvPr>
        </p:nvSpPr>
        <p:spPr/>
      </p:sp>
      <p:pic>
        <p:nvPicPr>
          <p:cNvPr id="6" name="Picture 2" descr="C:\Users\rgreen\Desktop\freightliner-trucks-classi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632"/>
            <a:ext cx="9144000" cy="709841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61665" y="381000"/>
            <a:ext cx="5730689" cy="1292662"/>
          </a:xfrm>
          <a:prstGeom prst="rect">
            <a:avLst/>
          </a:prstGeom>
        </p:spPr>
        <p:txBody>
          <a:bodyPr wrap="square">
            <a:spAutoFit/>
          </a:bodyPr>
          <a:lstStyle/>
          <a:p>
            <a:pPr algn="ctr"/>
            <a:endParaRPr lang="en-US" b="1" dirty="0" smtClean="0"/>
          </a:p>
          <a:p>
            <a:pPr algn="ctr"/>
            <a:r>
              <a:rPr lang="en-US" sz="6000" b="1" dirty="0" smtClean="0"/>
              <a:t>USDOT Numbers</a:t>
            </a:r>
            <a:endParaRPr lang="en-US" sz="6000" b="1" dirty="0">
              <a:solidFill>
                <a:schemeClr val="accent1">
                  <a:lumMod val="50000"/>
                </a:schemeClr>
              </a:solidFill>
            </a:endParaRPr>
          </a:p>
        </p:txBody>
      </p:sp>
      <p:pic>
        <p:nvPicPr>
          <p:cNvPr id="8" name="Picture 3" descr="C:\Users\rgreen\Desktop\USDOT #.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45051" y="-1"/>
            <a:ext cx="998949" cy="102733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rgreen\Desktop\USDOT #.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760890"/>
            <a:ext cx="1066800" cy="109711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400800" y="4355068"/>
            <a:ext cx="1923433" cy="461665"/>
          </a:xfrm>
          <a:prstGeom prst="rect">
            <a:avLst/>
          </a:prstGeom>
          <a:noFill/>
        </p:spPr>
        <p:txBody>
          <a:bodyPr wrap="square" rtlCol="0">
            <a:spAutoFit/>
          </a:bodyPr>
          <a:lstStyle/>
          <a:p>
            <a:r>
              <a:rPr lang="en-US" sz="2400" dirty="0" smtClean="0"/>
              <a:t>USDOT 123</a:t>
            </a:r>
            <a:endParaRPr lang="en-US" sz="2400" dirty="0"/>
          </a:p>
        </p:txBody>
      </p:sp>
    </p:spTree>
    <p:extLst>
      <p:ext uri="{BB962C8B-B14F-4D97-AF65-F5344CB8AC3E}">
        <p14:creationId xmlns:p14="http://schemas.microsoft.com/office/powerpoint/2010/main" val="2286992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4000" fill="hold"/>
                                        <p:tgtEl>
                                          <p:spTgt spid="9"/>
                                        </p:tgtEl>
                                        <p:attrNameLst>
                                          <p:attrName>r</p:attrName>
                                        </p:attrNameLst>
                                      </p:cBhvr>
                                    </p:animRot>
                                  </p:childTnLst>
                                </p:cTn>
                              </p:par>
                              <p:par>
                                <p:cTn id="7" presetID="8" presetClass="emph" presetSubtype="0" fill="hold" nodeType="withEffect">
                                  <p:stCondLst>
                                    <p:cond delay="0"/>
                                  </p:stCondLst>
                                  <p:childTnLst>
                                    <p:animRot by="21600000">
                                      <p:cBhvr>
                                        <p:cTn id="8" dur="4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a:t>
            </a:r>
            <a:endParaRPr lang="en-US" dirty="0"/>
          </a:p>
        </p:txBody>
      </p:sp>
      <p:sp>
        <p:nvSpPr>
          <p:cNvPr id="3" name="Text Placeholder 2"/>
          <p:cNvSpPr>
            <a:spLocks noGrp="1"/>
          </p:cNvSpPr>
          <p:nvPr>
            <p:ph type="body" idx="1"/>
          </p:nvPr>
        </p:nvSpPr>
        <p:spPr/>
        <p:txBody>
          <a:bodyPr/>
          <a:lstStyle/>
          <a:p>
            <a:r>
              <a:rPr lang="en-US" dirty="0" smtClean="0"/>
              <a:t>IRP Plan	</a:t>
            </a:r>
            <a:endParaRPr lang="en-US" dirty="0"/>
          </a:p>
        </p:txBody>
      </p:sp>
      <p:sp>
        <p:nvSpPr>
          <p:cNvPr id="4" name="Content Placeholder 3"/>
          <p:cNvSpPr>
            <a:spLocks noGrp="1"/>
          </p:cNvSpPr>
          <p:nvPr>
            <p:ph sz="half" idx="2"/>
          </p:nvPr>
        </p:nvSpPr>
        <p:spPr/>
        <p:txBody>
          <a:bodyPr>
            <a:normAutofit fontScale="62500" lnSpcReduction="20000"/>
          </a:bodyPr>
          <a:lstStyle/>
          <a:p>
            <a:pPr>
              <a:buNone/>
            </a:pPr>
            <a:r>
              <a:rPr lang="en-US" b="1" dirty="0" smtClean="0"/>
              <a:t>―</a:t>
            </a:r>
            <a:r>
              <a:rPr lang="en-US" b="1" dirty="0" err="1" smtClean="0"/>
              <a:t>Apportionable</a:t>
            </a:r>
            <a:r>
              <a:rPr lang="en-US" b="1" dirty="0" smtClean="0"/>
              <a:t> Vehicle means (except as provided below) </a:t>
            </a:r>
            <a:r>
              <a:rPr lang="en-US" b="1" dirty="0" smtClean="0">
                <a:solidFill>
                  <a:srgbClr val="0000FF"/>
                </a:solidFill>
              </a:rPr>
              <a:t>any Power Unit that is used or intended for use in two or more Member Jurisdictions </a:t>
            </a:r>
            <a:r>
              <a:rPr lang="en-US" b="1" dirty="0" smtClean="0"/>
              <a:t>and that is used for the transportation of persons for hire or designed, used, or maintained primarily for the transportation of property, and:</a:t>
            </a:r>
          </a:p>
          <a:p>
            <a:pPr>
              <a:buNone/>
            </a:pPr>
            <a:r>
              <a:rPr lang="en-US" b="1" dirty="0" smtClean="0"/>
              <a:t> </a:t>
            </a:r>
          </a:p>
          <a:p>
            <a:r>
              <a:rPr lang="en-US" dirty="0" smtClean="0"/>
              <a:t>(</a:t>
            </a:r>
            <a:r>
              <a:rPr lang="en-US" dirty="0" err="1" smtClean="0"/>
              <a:t>i</a:t>
            </a:r>
            <a:r>
              <a:rPr lang="en-US" dirty="0" smtClean="0"/>
              <a:t>) has two Axles and a gross Vehicle weight or registered gross Vehicle weight in excess of 26,000 pounds (11,793.401 kilograms), or</a:t>
            </a:r>
          </a:p>
          <a:p>
            <a:pPr>
              <a:buNone/>
            </a:pPr>
            <a:r>
              <a:rPr lang="en-US" dirty="0" smtClean="0"/>
              <a:t> </a:t>
            </a:r>
          </a:p>
          <a:p>
            <a:r>
              <a:rPr lang="en-US" dirty="0" smtClean="0"/>
              <a:t>(ii) has three or more Axles, regardless of weight, or </a:t>
            </a:r>
          </a:p>
          <a:p>
            <a:endParaRPr lang="en-US" dirty="0" smtClean="0"/>
          </a:p>
          <a:p>
            <a:r>
              <a:rPr lang="en-US" dirty="0" smtClean="0"/>
              <a:t>(iii) is used in combination, when the gross Vehicle weight of such combination exceeds 26,000 pounds (11,793.401 kilograms). </a:t>
            </a:r>
          </a:p>
        </p:txBody>
      </p:sp>
      <p:sp>
        <p:nvSpPr>
          <p:cNvPr id="5" name="Text Placeholder 4"/>
          <p:cNvSpPr>
            <a:spLocks noGrp="1"/>
          </p:cNvSpPr>
          <p:nvPr>
            <p:ph type="body" sz="quarter" idx="3"/>
          </p:nvPr>
        </p:nvSpPr>
        <p:spPr/>
        <p:txBody>
          <a:bodyPr/>
          <a:lstStyle/>
          <a:p>
            <a:r>
              <a:rPr lang="en-US" dirty="0" smtClean="0"/>
              <a:t>IFTA Agreement</a:t>
            </a:r>
            <a:endParaRPr lang="en-US" dirty="0"/>
          </a:p>
        </p:txBody>
      </p:sp>
      <p:sp>
        <p:nvSpPr>
          <p:cNvPr id="6" name="Content Placeholder 5"/>
          <p:cNvSpPr>
            <a:spLocks noGrp="1"/>
          </p:cNvSpPr>
          <p:nvPr>
            <p:ph sz="quarter" idx="4"/>
          </p:nvPr>
        </p:nvSpPr>
        <p:spPr>
          <a:xfrm>
            <a:off x="4645025" y="2174874"/>
            <a:ext cx="4041775" cy="4302125"/>
          </a:xfrm>
        </p:spPr>
        <p:txBody>
          <a:bodyPr>
            <a:noAutofit/>
          </a:bodyPr>
          <a:lstStyle/>
          <a:p>
            <a:pPr>
              <a:buNone/>
            </a:pPr>
            <a:r>
              <a:rPr lang="en-US" sz="1600" b="1" dirty="0" smtClean="0"/>
              <a:t>Qualified Motor Vehicle means a motor vehicle used, designed, or maintained for transportation of persons or property and</a:t>
            </a:r>
            <a:r>
              <a:rPr lang="en-US" sz="1600" dirty="0" smtClean="0"/>
              <a:t>:</a:t>
            </a:r>
          </a:p>
          <a:p>
            <a:r>
              <a:rPr lang="en-US" sz="1600" dirty="0" smtClean="0"/>
              <a:t>Having two axles and a gross vehicle weight or registered gross vehicle weight exceeding 26,000 pounds or 11,797 kilograms; or</a:t>
            </a:r>
          </a:p>
          <a:p>
            <a:r>
              <a:rPr lang="en-US" sz="1600" dirty="0" smtClean="0"/>
              <a:t>Having three or more axles regardless of weight; or</a:t>
            </a:r>
          </a:p>
          <a:p>
            <a:r>
              <a:rPr lang="en-US" sz="1600" dirty="0" smtClean="0"/>
              <a:t> Is used in combination, when the weight of such combination exceeds 26,000 pounds or 11,797 kilograms gross vehicle or registered gross vehicle weight.</a:t>
            </a:r>
          </a:p>
        </p:txBody>
      </p:sp>
    </p:spTree>
    <p:extLst>
      <p:ext uri="{BB962C8B-B14F-4D97-AF65-F5344CB8AC3E}">
        <p14:creationId xmlns:p14="http://schemas.microsoft.com/office/powerpoint/2010/main" val="31836057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Recreational Vehicle</a:t>
            </a:r>
            <a:endParaRPr lang="en-US" dirty="0"/>
          </a:p>
        </p:txBody>
      </p:sp>
      <p:sp>
        <p:nvSpPr>
          <p:cNvPr id="3" name="Text Placeholder 2"/>
          <p:cNvSpPr>
            <a:spLocks noGrp="1"/>
          </p:cNvSpPr>
          <p:nvPr>
            <p:ph type="body" idx="1"/>
          </p:nvPr>
        </p:nvSpPr>
        <p:spPr/>
        <p:txBody>
          <a:bodyPr/>
          <a:lstStyle/>
          <a:p>
            <a:r>
              <a:rPr lang="en-US" dirty="0" smtClean="0"/>
              <a:t>IRP Plan		</a:t>
            </a:r>
            <a:endParaRPr lang="en-US" dirty="0"/>
          </a:p>
        </p:txBody>
      </p:sp>
      <p:sp>
        <p:nvSpPr>
          <p:cNvPr id="4" name="Content Placeholder 3"/>
          <p:cNvSpPr>
            <a:spLocks noGrp="1"/>
          </p:cNvSpPr>
          <p:nvPr>
            <p:ph sz="half" idx="2"/>
          </p:nvPr>
        </p:nvSpPr>
        <p:spPr/>
        <p:txBody>
          <a:bodyPr>
            <a:normAutofit fontScale="77500" lnSpcReduction="20000"/>
          </a:bodyPr>
          <a:lstStyle/>
          <a:p>
            <a:r>
              <a:rPr lang="en-US" b="1" dirty="0" smtClean="0"/>
              <a:t>A Recreational Vehicle, a Vehicle displaying Restricted Plates, a bus used in the transportation of chartered parties or a government-owned Vehicle, is not an </a:t>
            </a:r>
            <a:r>
              <a:rPr lang="en-US" b="1" dirty="0" err="1" smtClean="0"/>
              <a:t>Apportionable</a:t>
            </a:r>
            <a:r>
              <a:rPr lang="en-US" b="1" dirty="0" smtClean="0"/>
              <a:t> Vehicle; except that a Truck or Truck Tractor, or the Power Unit in a Combination of Vehicles having a gross Vehicle weight of 26,000 pounds (11,793.401 kilograms), or less, and a bus used in the transportation of chartered parties, nevertheless may be registered under the Plan at the option of the Registrant. </a:t>
            </a:r>
          </a:p>
          <a:p>
            <a:pPr>
              <a:buNone/>
            </a:pPr>
            <a:endParaRPr lang="en-US" dirty="0"/>
          </a:p>
        </p:txBody>
      </p:sp>
      <p:sp>
        <p:nvSpPr>
          <p:cNvPr id="5" name="Text Placeholder 4"/>
          <p:cNvSpPr>
            <a:spLocks noGrp="1"/>
          </p:cNvSpPr>
          <p:nvPr>
            <p:ph type="body" sz="quarter" idx="3"/>
          </p:nvPr>
        </p:nvSpPr>
        <p:spPr/>
        <p:txBody>
          <a:bodyPr/>
          <a:lstStyle/>
          <a:p>
            <a:r>
              <a:rPr lang="en-US" dirty="0" smtClean="0"/>
              <a:t>IFTA Agreement</a:t>
            </a:r>
            <a:endParaRPr lang="en-US" dirty="0"/>
          </a:p>
        </p:txBody>
      </p:sp>
      <p:sp>
        <p:nvSpPr>
          <p:cNvPr id="6" name="Content Placeholder 5"/>
          <p:cNvSpPr>
            <a:spLocks noGrp="1"/>
          </p:cNvSpPr>
          <p:nvPr>
            <p:ph sz="quarter" idx="4"/>
          </p:nvPr>
        </p:nvSpPr>
        <p:spPr/>
        <p:txBody>
          <a:bodyPr>
            <a:normAutofit lnSpcReduction="10000"/>
          </a:bodyPr>
          <a:lstStyle/>
          <a:p>
            <a:r>
              <a:rPr lang="en-US" dirty="0" smtClean="0"/>
              <a:t>Recreational Vehicle means vehicles such as motor homes, pickup trucks with attached campers, and buses when used exclusively for personal pleasure by an individual. In order to qualify as a recreational vehicle, the vehicle shall not be used in connection with any business endeavor.</a:t>
            </a:r>
            <a:endParaRPr lang="en-US" dirty="0"/>
          </a:p>
        </p:txBody>
      </p:sp>
    </p:spTree>
    <p:extLst>
      <p:ext uri="{BB962C8B-B14F-4D97-AF65-F5344CB8AC3E}">
        <p14:creationId xmlns:p14="http://schemas.microsoft.com/office/powerpoint/2010/main" val="40112905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792288" y="4800600"/>
            <a:ext cx="5486400" cy="914400"/>
          </a:xfrm>
        </p:spPr>
        <p:txBody>
          <a:bodyPr>
            <a:normAutofit/>
          </a:bodyPr>
          <a:lstStyle/>
          <a:p>
            <a:r>
              <a:rPr lang="en-US" sz="2400" dirty="0" smtClean="0"/>
              <a:t>Recreations Vehicle, do I report miles on this?</a:t>
            </a:r>
            <a:endParaRPr lang="en-US" sz="2400" dirty="0"/>
          </a:p>
        </p:txBody>
      </p:sp>
      <p:pic>
        <p:nvPicPr>
          <p:cNvPr id="10" name="Picture Placeholder 9" descr="funnyRV.jpg"/>
          <p:cNvPicPr>
            <a:picLocks noGrp="1" noChangeAspect="1"/>
          </p:cNvPicPr>
          <p:nvPr>
            <p:ph type="pic" idx="1"/>
          </p:nvPr>
        </p:nvPicPr>
        <p:blipFill>
          <a:blip r:embed="rId3" cstate="print"/>
          <a:srcRect l="19386" r="19386"/>
          <a:stretch>
            <a:fillRect/>
          </a:stretch>
        </p:blipFill>
        <p:spPr/>
      </p:pic>
      <p:pic>
        <p:nvPicPr>
          <p:cNvPr id="1026" name="Picture 2" descr="C:\Temp\Temporary Internet Files\Content.IE5\VA0MLN24\MM900282747[1].gif"/>
          <p:cNvPicPr>
            <a:picLocks noChangeAspect="1" noChangeArrowheads="1" noCrop="1"/>
          </p:cNvPicPr>
          <p:nvPr/>
        </p:nvPicPr>
        <p:blipFill>
          <a:blip r:embed="rId4" cstate="print"/>
          <a:srcRect/>
          <a:stretch>
            <a:fillRect/>
          </a:stretch>
        </p:blipFill>
        <p:spPr bwMode="auto">
          <a:xfrm>
            <a:off x="3962400" y="5334000"/>
            <a:ext cx="1219200" cy="1219200"/>
          </a:xfrm>
          <a:prstGeom prst="rect">
            <a:avLst/>
          </a:prstGeom>
          <a:noFill/>
        </p:spPr>
      </p:pic>
    </p:spTree>
    <p:extLst>
      <p:ext uri="{BB962C8B-B14F-4D97-AF65-F5344CB8AC3E}">
        <p14:creationId xmlns:p14="http://schemas.microsoft.com/office/powerpoint/2010/main" val="2062205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Portia’s new motorhome, can she apportion it?</a:t>
            </a:r>
            <a:endParaRPr lang="en-US" dirty="0"/>
          </a:p>
        </p:txBody>
      </p:sp>
      <p:pic>
        <p:nvPicPr>
          <p:cNvPr id="12" name="Picture Placeholder 11" descr="RV american coach.jpg"/>
          <p:cNvPicPr>
            <a:picLocks noGrp="1" noChangeAspect="1"/>
          </p:cNvPicPr>
          <p:nvPr>
            <p:ph type="pic" idx="1"/>
          </p:nvPr>
        </p:nvPicPr>
        <p:blipFill>
          <a:blip r:embed="rId3" cstate="print"/>
          <a:srcRect l="9862" r="9862"/>
          <a:stretch>
            <a:fillRect/>
          </a:stretch>
        </p:blipFill>
        <p:spPr/>
      </p:pic>
      <p:sp>
        <p:nvSpPr>
          <p:cNvPr id="11" name="Text Placeholder 10"/>
          <p:cNvSpPr>
            <a:spLocks noGrp="1"/>
          </p:cNvSpPr>
          <p:nvPr>
            <p:ph type="body" sz="half" idx="2"/>
          </p:nvPr>
        </p:nvSpPr>
        <p:spPr/>
        <p:txBody>
          <a:bodyPr>
            <a:normAutofit/>
          </a:bodyPr>
          <a:lstStyle/>
          <a:p>
            <a:r>
              <a:rPr lang="en-US" sz="2000" b="1" dirty="0" smtClean="0"/>
              <a:t>Do I need to have an IFTA license?</a:t>
            </a:r>
            <a:endParaRPr lang="en-US" sz="2000" b="1" dirty="0"/>
          </a:p>
        </p:txBody>
      </p:sp>
      <p:pic>
        <p:nvPicPr>
          <p:cNvPr id="1026" name="Picture 2" descr="C:\Temp\Temporary Internet Files\Content.IE5\8IGADUU3\MM900315776[1].gif"/>
          <p:cNvPicPr>
            <a:picLocks noChangeAspect="1" noChangeArrowheads="1" noCrop="1"/>
          </p:cNvPicPr>
          <p:nvPr/>
        </p:nvPicPr>
        <p:blipFill>
          <a:blip r:embed="rId4" cstate="print"/>
          <a:srcRect/>
          <a:stretch>
            <a:fillRect/>
          </a:stretch>
        </p:blipFill>
        <p:spPr bwMode="auto">
          <a:xfrm>
            <a:off x="5715000" y="5257800"/>
            <a:ext cx="2362200" cy="1447800"/>
          </a:xfrm>
          <a:prstGeom prst="rect">
            <a:avLst/>
          </a:prstGeom>
          <a:noFill/>
        </p:spPr>
      </p:pic>
    </p:spTree>
    <p:extLst>
      <p:ext uri="{BB962C8B-B14F-4D97-AF65-F5344CB8AC3E}">
        <p14:creationId xmlns:p14="http://schemas.microsoft.com/office/powerpoint/2010/main" val="9819176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1" y="304800"/>
            <a:ext cx="2209799" cy="1676400"/>
          </a:xfrm>
        </p:spPr>
        <p:txBody>
          <a:bodyPr/>
          <a:lstStyle/>
          <a:p>
            <a:endParaRPr lang="en-US" dirty="0"/>
          </a:p>
        </p:txBody>
      </p:sp>
      <p:sp>
        <p:nvSpPr>
          <p:cNvPr id="8" name="Content Placeholder 7"/>
          <p:cNvSpPr>
            <a:spLocks noGrp="1"/>
          </p:cNvSpPr>
          <p:nvPr>
            <p:ph idx="1"/>
          </p:nvPr>
        </p:nvSpPr>
        <p:spPr>
          <a:xfrm>
            <a:off x="3048000" y="273050"/>
            <a:ext cx="5867400" cy="6127750"/>
          </a:xfrm>
        </p:spPr>
        <p:txBody>
          <a:bodyPr>
            <a:normAutofit fontScale="85000" lnSpcReduction="10000"/>
          </a:bodyPr>
          <a:lstStyle/>
          <a:p>
            <a:r>
              <a:rPr lang="en-US" b="1" dirty="0" smtClean="0"/>
              <a:t>IRP Plan Official Commentary </a:t>
            </a:r>
          </a:p>
          <a:p>
            <a:r>
              <a:rPr lang="en-US" dirty="0" smtClean="0"/>
              <a:t>A Vehicle is determined to be </a:t>
            </a:r>
            <a:r>
              <a:rPr lang="en-US" dirty="0" err="1" smtClean="0"/>
              <a:t>apportionable</a:t>
            </a:r>
            <a:r>
              <a:rPr lang="en-US" dirty="0" smtClean="0"/>
              <a:t> according to the characteristics and use of the Vehicle or the Combination of Vehicles.………. </a:t>
            </a:r>
          </a:p>
          <a:p>
            <a:endParaRPr lang="en-US" dirty="0" smtClean="0"/>
          </a:p>
          <a:p>
            <a:r>
              <a:rPr lang="en-US" dirty="0" smtClean="0"/>
              <a:t>Certain types of vehicles or Combinations of Vehicles that travel or are intended to travel in two or more Member Jurisdictions, but are not otherwise within the definition of </a:t>
            </a:r>
            <a:r>
              <a:rPr lang="en-US" dirty="0" err="1" smtClean="0"/>
              <a:t>Apportionable</a:t>
            </a:r>
            <a:r>
              <a:rPr lang="en-US" dirty="0" smtClean="0"/>
              <a:t> Vehicle may be apportioned if the Registrant so chooses…………… </a:t>
            </a:r>
          </a:p>
          <a:p>
            <a:endParaRPr lang="en-US" dirty="0"/>
          </a:p>
        </p:txBody>
      </p:sp>
      <p:sp>
        <p:nvSpPr>
          <p:cNvPr id="9" name="Text Placeholder 8"/>
          <p:cNvSpPr>
            <a:spLocks noGrp="1"/>
          </p:cNvSpPr>
          <p:nvPr>
            <p:ph type="body" sz="half" idx="2"/>
          </p:nvPr>
        </p:nvSpPr>
        <p:spPr>
          <a:xfrm>
            <a:off x="457201" y="2514601"/>
            <a:ext cx="2209800" cy="1447800"/>
          </a:xfrm>
        </p:spPr>
        <p:txBody>
          <a:bodyPr/>
          <a:lstStyle/>
          <a:p>
            <a:endParaRPr lang="en-US" dirty="0"/>
          </a:p>
        </p:txBody>
      </p:sp>
      <p:pic>
        <p:nvPicPr>
          <p:cNvPr id="10" name="Picture 9" descr="Cargo Truck.jpg"/>
          <p:cNvPicPr>
            <a:picLocks noChangeAspect="1"/>
          </p:cNvPicPr>
          <p:nvPr/>
        </p:nvPicPr>
        <p:blipFill>
          <a:blip r:embed="rId3" cstate="print"/>
          <a:stretch>
            <a:fillRect/>
          </a:stretch>
        </p:blipFill>
        <p:spPr>
          <a:xfrm>
            <a:off x="457200" y="304800"/>
            <a:ext cx="2235200" cy="1676400"/>
          </a:xfrm>
          <a:prstGeom prst="rect">
            <a:avLst/>
          </a:prstGeom>
        </p:spPr>
      </p:pic>
      <p:pic>
        <p:nvPicPr>
          <p:cNvPr id="11" name="Picture 10" descr="pick-up.png"/>
          <p:cNvPicPr>
            <a:picLocks noChangeAspect="1"/>
          </p:cNvPicPr>
          <p:nvPr/>
        </p:nvPicPr>
        <p:blipFill>
          <a:blip r:embed="rId4" cstate="print"/>
          <a:stretch>
            <a:fillRect/>
          </a:stretch>
        </p:blipFill>
        <p:spPr>
          <a:xfrm>
            <a:off x="152400" y="2438400"/>
            <a:ext cx="2743200" cy="1600200"/>
          </a:xfrm>
          <a:prstGeom prst="rect">
            <a:avLst/>
          </a:prstGeom>
        </p:spPr>
      </p:pic>
      <p:pic>
        <p:nvPicPr>
          <p:cNvPr id="12" name="Picture 11" descr="F350.jpg"/>
          <p:cNvPicPr>
            <a:picLocks noChangeAspect="1"/>
          </p:cNvPicPr>
          <p:nvPr/>
        </p:nvPicPr>
        <p:blipFill>
          <a:blip r:embed="rId5" cstate="print"/>
          <a:stretch>
            <a:fillRect/>
          </a:stretch>
        </p:blipFill>
        <p:spPr>
          <a:xfrm>
            <a:off x="228600" y="4343400"/>
            <a:ext cx="2743200" cy="2070100"/>
          </a:xfrm>
          <a:prstGeom prst="rect">
            <a:avLst/>
          </a:prstGeom>
        </p:spPr>
      </p:pic>
    </p:spTree>
    <p:extLst>
      <p:ext uri="{BB962C8B-B14F-4D97-AF65-F5344CB8AC3E}">
        <p14:creationId xmlns:p14="http://schemas.microsoft.com/office/powerpoint/2010/main" val="30572235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ump truck.jpg"/>
          <p:cNvPicPr>
            <a:picLocks noChangeAspect="1"/>
          </p:cNvPicPr>
          <p:nvPr/>
        </p:nvPicPr>
        <p:blipFill>
          <a:blip r:embed="rId2" cstate="print"/>
          <a:stretch>
            <a:fillRect/>
          </a:stretch>
        </p:blipFill>
        <p:spPr>
          <a:xfrm>
            <a:off x="634340" y="381001"/>
            <a:ext cx="3404260" cy="2438399"/>
          </a:xfrm>
          <a:prstGeom prst="rect">
            <a:avLst/>
          </a:prstGeom>
        </p:spPr>
      </p:pic>
      <p:pic>
        <p:nvPicPr>
          <p:cNvPr id="6" name="Picture 5" descr="F Series Flatbed Truck.jpg"/>
          <p:cNvPicPr>
            <a:picLocks noChangeAspect="1"/>
          </p:cNvPicPr>
          <p:nvPr/>
        </p:nvPicPr>
        <p:blipFill>
          <a:blip r:embed="rId3" cstate="print"/>
          <a:stretch>
            <a:fillRect/>
          </a:stretch>
        </p:blipFill>
        <p:spPr>
          <a:xfrm>
            <a:off x="4495800" y="533400"/>
            <a:ext cx="3513666" cy="2209800"/>
          </a:xfrm>
          <a:prstGeom prst="rect">
            <a:avLst/>
          </a:prstGeom>
        </p:spPr>
      </p:pic>
      <p:pic>
        <p:nvPicPr>
          <p:cNvPr id="7" name="Picture 6" descr="Power unit &amp; trailer.jpg"/>
          <p:cNvPicPr>
            <a:picLocks noChangeAspect="1"/>
          </p:cNvPicPr>
          <p:nvPr/>
        </p:nvPicPr>
        <p:blipFill>
          <a:blip r:embed="rId4" cstate="print"/>
          <a:stretch>
            <a:fillRect/>
          </a:stretch>
        </p:blipFill>
        <p:spPr>
          <a:xfrm>
            <a:off x="5029200" y="3276600"/>
            <a:ext cx="3809999" cy="2819400"/>
          </a:xfrm>
          <a:prstGeom prst="rect">
            <a:avLst/>
          </a:prstGeom>
        </p:spPr>
      </p:pic>
      <p:sp>
        <p:nvSpPr>
          <p:cNvPr id="8" name="TextBox 7"/>
          <p:cNvSpPr txBox="1"/>
          <p:nvPr/>
        </p:nvSpPr>
        <p:spPr>
          <a:xfrm>
            <a:off x="609600" y="3352800"/>
            <a:ext cx="3733800" cy="2862322"/>
          </a:xfrm>
          <a:prstGeom prst="rect">
            <a:avLst/>
          </a:prstGeom>
          <a:noFill/>
        </p:spPr>
        <p:txBody>
          <a:bodyPr wrap="square" rtlCol="0">
            <a:spAutoFit/>
          </a:bodyPr>
          <a:lstStyle/>
          <a:p>
            <a:r>
              <a:rPr lang="en-US" sz="3600" dirty="0" smtClean="0"/>
              <a:t>Can all of these vehicles be registered and licensed in both IFTA &amp; IRP?</a:t>
            </a:r>
            <a:endParaRPr lang="en-US" sz="3600" dirty="0"/>
          </a:p>
        </p:txBody>
      </p:sp>
    </p:spTree>
    <p:extLst>
      <p:ext uri="{BB962C8B-B14F-4D97-AF65-F5344CB8AC3E}">
        <p14:creationId xmlns:p14="http://schemas.microsoft.com/office/powerpoint/2010/main" val="7615758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1989 Chevrolet C3500 </a:t>
            </a:r>
            <a:endParaRPr lang="en-US" dirty="0"/>
          </a:p>
        </p:txBody>
      </p:sp>
      <p:pic>
        <p:nvPicPr>
          <p:cNvPr id="5" name="Picture Placeholder 4" descr="TruckA.jpg"/>
          <p:cNvPicPr>
            <a:picLocks noGrp="1" noChangeAspect="1"/>
          </p:cNvPicPr>
          <p:nvPr>
            <p:ph type="pic" idx="1"/>
          </p:nvPr>
        </p:nvPicPr>
        <p:blipFill>
          <a:blip r:embed="rId2" cstate="print"/>
          <a:srcRect l="26" r="26"/>
          <a:stretch>
            <a:fillRect/>
          </a:stretch>
        </p:blipFill>
        <p:spPr>
          <a:xfrm>
            <a:off x="1752600" y="457200"/>
            <a:ext cx="5486400" cy="4114800"/>
          </a:xfrm>
        </p:spPr>
      </p:pic>
      <p:sp>
        <p:nvSpPr>
          <p:cNvPr id="4" name="Text Placeholder 3"/>
          <p:cNvSpPr>
            <a:spLocks noGrp="1"/>
          </p:cNvSpPr>
          <p:nvPr>
            <p:ph type="body" sz="half" idx="2"/>
          </p:nvPr>
        </p:nvSpPr>
        <p:spPr>
          <a:xfrm>
            <a:off x="1792288" y="5367338"/>
            <a:ext cx="5486400" cy="423862"/>
          </a:xfrm>
        </p:spPr>
        <p:txBody>
          <a:bodyPr>
            <a:normAutofit/>
          </a:bodyPr>
          <a:lstStyle/>
          <a:p>
            <a:r>
              <a:rPr lang="en-US" sz="2000" dirty="0" smtClean="0"/>
              <a:t>GVWR 10,000 lbs or less</a:t>
            </a:r>
            <a:endParaRPr lang="en-US" sz="2000" dirty="0"/>
          </a:p>
        </p:txBody>
      </p:sp>
      <p:sp>
        <p:nvSpPr>
          <p:cNvPr id="6" name="TextBox 5"/>
          <p:cNvSpPr txBox="1"/>
          <p:nvPr/>
        </p:nvSpPr>
        <p:spPr>
          <a:xfrm>
            <a:off x="5086350" y="4572000"/>
            <a:ext cx="1009650" cy="584775"/>
          </a:xfrm>
          <a:prstGeom prst="rect">
            <a:avLst/>
          </a:prstGeom>
          <a:noFill/>
        </p:spPr>
        <p:txBody>
          <a:bodyPr wrap="square" rtlCol="0">
            <a:spAutoFit/>
          </a:bodyPr>
          <a:lstStyle/>
          <a:p>
            <a:r>
              <a:rPr lang="en-US" sz="3200" b="1" dirty="0" smtClean="0"/>
              <a:t>IRP?</a:t>
            </a:r>
            <a:endParaRPr lang="en-US" sz="3200" b="1" dirty="0"/>
          </a:p>
        </p:txBody>
      </p:sp>
      <p:pic>
        <p:nvPicPr>
          <p:cNvPr id="2050" name="Picture 2" descr="C:\Temp\Temporary Internet Files\Content.IE5\EUJNU9SQ\MC90043466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1" y="4572001"/>
            <a:ext cx="533399" cy="457199"/>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399" y="5156775"/>
            <a:ext cx="1295401" cy="93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943600" y="5334000"/>
            <a:ext cx="1143000" cy="584775"/>
          </a:xfrm>
          <a:prstGeom prst="rect">
            <a:avLst/>
          </a:prstGeom>
          <a:noFill/>
        </p:spPr>
        <p:txBody>
          <a:bodyPr wrap="square" rtlCol="0">
            <a:spAutoFit/>
          </a:bodyPr>
          <a:lstStyle/>
          <a:p>
            <a:r>
              <a:rPr lang="en-US" sz="3200" b="1" dirty="0" smtClean="0"/>
              <a:t>IFTA?</a:t>
            </a:r>
            <a:endParaRPr lang="en-US" sz="3200" b="1" dirty="0"/>
          </a:p>
        </p:txBody>
      </p:sp>
    </p:spTree>
    <p:extLst>
      <p:ext uri="{BB962C8B-B14F-4D97-AF65-F5344CB8AC3E}">
        <p14:creationId xmlns:p14="http://schemas.microsoft.com/office/powerpoint/2010/main" val="28373608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wipe(down)">
                                      <p:cBhvr>
                                        <p:cTn id="17" dur="580">
                                          <p:stCondLst>
                                            <p:cond delay="0"/>
                                          </p:stCondLst>
                                        </p:cTn>
                                        <p:tgtEl>
                                          <p:spTgt spid="2050"/>
                                        </p:tgtEl>
                                      </p:cBhvr>
                                    </p:animEffect>
                                    <p:anim calcmode="lin" valueType="num">
                                      <p:cBhvr>
                                        <p:cTn id="18"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23" dur="26">
                                          <p:stCondLst>
                                            <p:cond delay="650"/>
                                          </p:stCondLst>
                                        </p:cTn>
                                        <p:tgtEl>
                                          <p:spTgt spid="2050"/>
                                        </p:tgtEl>
                                      </p:cBhvr>
                                      <p:to x="100000" y="60000"/>
                                    </p:animScale>
                                    <p:animScale>
                                      <p:cBhvr>
                                        <p:cTn id="24" dur="166" decel="50000">
                                          <p:stCondLst>
                                            <p:cond delay="676"/>
                                          </p:stCondLst>
                                        </p:cTn>
                                        <p:tgtEl>
                                          <p:spTgt spid="2050"/>
                                        </p:tgtEl>
                                      </p:cBhvr>
                                      <p:to x="100000" y="100000"/>
                                    </p:animScale>
                                    <p:animScale>
                                      <p:cBhvr>
                                        <p:cTn id="25" dur="26">
                                          <p:stCondLst>
                                            <p:cond delay="1312"/>
                                          </p:stCondLst>
                                        </p:cTn>
                                        <p:tgtEl>
                                          <p:spTgt spid="2050"/>
                                        </p:tgtEl>
                                      </p:cBhvr>
                                      <p:to x="100000" y="80000"/>
                                    </p:animScale>
                                    <p:animScale>
                                      <p:cBhvr>
                                        <p:cTn id="26" dur="166" decel="50000">
                                          <p:stCondLst>
                                            <p:cond delay="1338"/>
                                          </p:stCondLst>
                                        </p:cTn>
                                        <p:tgtEl>
                                          <p:spTgt spid="2050"/>
                                        </p:tgtEl>
                                      </p:cBhvr>
                                      <p:to x="100000" y="100000"/>
                                    </p:animScale>
                                    <p:animScale>
                                      <p:cBhvr>
                                        <p:cTn id="27" dur="26">
                                          <p:stCondLst>
                                            <p:cond delay="1642"/>
                                          </p:stCondLst>
                                        </p:cTn>
                                        <p:tgtEl>
                                          <p:spTgt spid="2050"/>
                                        </p:tgtEl>
                                      </p:cBhvr>
                                      <p:to x="100000" y="90000"/>
                                    </p:animScale>
                                    <p:animScale>
                                      <p:cBhvr>
                                        <p:cTn id="28" dur="166" decel="50000">
                                          <p:stCondLst>
                                            <p:cond delay="1668"/>
                                          </p:stCondLst>
                                        </p:cTn>
                                        <p:tgtEl>
                                          <p:spTgt spid="2050"/>
                                        </p:tgtEl>
                                      </p:cBhvr>
                                      <p:to x="100000" y="100000"/>
                                    </p:animScale>
                                    <p:animScale>
                                      <p:cBhvr>
                                        <p:cTn id="29" dur="26">
                                          <p:stCondLst>
                                            <p:cond delay="1808"/>
                                          </p:stCondLst>
                                        </p:cTn>
                                        <p:tgtEl>
                                          <p:spTgt spid="2050"/>
                                        </p:tgtEl>
                                      </p:cBhvr>
                                      <p:to x="100000" y="95000"/>
                                    </p:animScale>
                                    <p:animScale>
                                      <p:cBhvr>
                                        <p:cTn id="30" dur="166" decel="50000">
                                          <p:stCondLst>
                                            <p:cond delay="1834"/>
                                          </p:stCondLst>
                                        </p:cTn>
                                        <p:tgtEl>
                                          <p:spTgt spid="2050"/>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2051"/>
                                        </p:tgtEl>
                                        <p:attrNameLst>
                                          <p:attrName>style.visibility</p:attrName>
                                        </p:attrNameLst>
                                      </p:cBhvr>
                                      <p:to>
                                        <p:strVal val="visible"/>
                                      </p:to>
                                    </p:set>
                                    <p:anim calcmode="lin" valueType="num">
                                      <p:cBhvr>
                                        <p:cTn id="41" dur="1000" fill="hold"/>
                                        <p:tgtEl>
                                          <p:spTgt spid="2051"/>
                                        </p:tgtEl>
                                        <p:attrNameLst>
                                          <p:attrName>ppt_w</p:attrName>
                                        </p:attrNameLst>
                                      </p:cBhvr>
                                      <p:tavLst>
                                        <p:tav tm="0">
                                          <p:val>
                                            <p:fltVal val="0"/>
                                          </p:val>
                                        </p:tav>
                                        <p:tav tm="100000">
                                          <p:val>
                                            <p:strVal val="#ppt_w"/>
                                          </p:val>
                                        </p:tav>
                                      </p:tavLst>
                                    </p:anim>
                                    <p:anim calcmode="lin" valueType="num">
                                      <p:cBhvr>
                                        <p:cTn id="42" dur="1000" fill="hold"/>
                                        <p:tgtEl>
                                          <p:spTgt spid="2051"/>
                                        </p:tgtEl>
                                        <p:attrNameLst>
                                          <p:attrName>ppt_h</p:attrName>
                                        </p:attrNameLst>
                                      </p:cBhvr>
                                      <p:tavLst>
                                        <p:tav tm="0">
                                          <p:val>
                                            <p:fltVal val="0"/>
                                          </p:val>
                                        </p:tav>
                                        <p:tav tm="100000">
                                          <p:val>
                                            <p:strVal val="#ppt_h"/>
                                          </p:val>
                                        </p:tav>
                                      </p:tavLst>
                                    </p:anim>
                                    <p:anim calcmode="lin" valueType="num">
                                      <p:cBhvr>
                                        <p:cTn id="43" dur="1000" fill="hold"/>
                                        <p:tgtEl>
                                          <p:spTgt spid="2051"/>
                                        </p:tgtEl>
                                        <p:attrNameLst>
                                          <p:attrName>style.rotation</p:attrName>
                                        </p:attrNameLst>
                                      </p:cBhvr>
                                      <p:tavLst>
                                        <p:tav tm="0">
                                          <p:val>
                                            <p:fltVal val="90"/>
                                          </p:val>
                                        </p:tav>
                                        <p:tav tm="100000">
                                          <p:val>
                                            <p:fltVal val="0"/>
                                          </p:val>
                                        </p:tav>
                                      </p:tavLst>
                                    </p:anim>
                                    <p:animEffect transition="in" filter="fade">
                                      <p:cBhvr>
                                        <p:cTn id="44" dur="1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2001 International 4900 4X2 </a:t>
            </a:r>
            <a:r>
              <a:rPr lang="en-US" dirty="0" err="1" smtClean="0"/>
              <a:t>Conv</a:t>
            </a:r>
            <a:endParaRPr lang="en-US" dirty="0"/>
          </a:p>
        </p:txBody>
      </p:sp>
      <p:pic>
        <p:nvPicPr>
          <p:cNvPr id="5" name="Picture Placeholder 4" descr="TruckHA.jpg"/>
          <p:cNvPicPr>
            <a:picLocks noGrp="1" noChangeAspect="1"/>
          </p:cNvPicPr>
          <p:nvPr>
            <p:ph type="pic" idx="1"/>
          </p:nvPr>
        </p:nvPicPr>
        <p:blipFill>
          <a:blip r:embed="rId2" cstate="print"/>
          <a:srcRect/>
          <a:stretch>
            <a:fillRect/>
          </a:stretch>
        </p:blipFill>
        <p:spPr/>
      </p:pic>
      <p:sp>
        <p:nvSpPr>
          <p:cNvPr id="4" name="Text Placeholder 3"/>
          <p:cNvSpPr>
            <a:spLocks noGrp="1"/>
          </p:cNvSpPr>
          <p:nvPr>
            <p:ph type="body" sz="half" idx="2"/>
          </p:nvPr>
        </p:nvSpPr>
        <p:spPr>
          <a:xfrm>
            <a:off x="1792288" y="5334000"/>
            <a:ext cx="2551112" cy="304800"/>
          </a:xfrm>
        </p:spPr>
        <p:txBody>
          <a:bodyPr>
            <a:noAutofit/>
          </a:bodyPr>
          <a:lstStyle/>
          <a:p>
            <a:r>
              <a:rPr lang="en-US" sz="2000" dirty="0" smtClean="0"/>
              <a:t>26,001 or more lbs</a:t>
            </a:r>
            <a:endParaRPr lang="en-US" sz="2000" dirty="0"/>
          </a:p>
        </p:txBody>
      </p:sp>
      <p:sp>
        <p:nvSpPr>
          <p:cNvPr id="8" name="TextBox 7"/>
          <p:cNvSpPr txBox="1"/>
          <p:nvPr/>
        </p:nvSpPr>
        <p:spPr>
          <a:xfrm>
            <a:off x="4038600" y="5638800"/>
            <a:ext cx="762000" cy="461665"/>
          </a:xfrm>
          <a:prstGeom prst="rect">
            <a:avLst/>
          </a:prstGeom>
          <a:noFill/>
        </p:spPr>
        <p:txBody>
          <a:bodyPr wrap="square" rtlCol="0">
            <a:spAutoFit/>
          </a:bodyPr>
          <a:lstStyle/>
          <a:p>
            <a:r>
              <a:rPr lang="en-US" sz="2400" b="1" i="1" dirty="0" smtClean="0"/>
              <a:t>IRP?           </a:t>
            </a:r>
            <a:endParaRPr lang="en-US" sz="2400" b="1" i="1" dirty="0"/>
          </a:p>
        </p:txBody>
      </p:sp>
      <p:sp>
        <p:nvSpPr>
          <p:cNvPr id="7" name="TextBox 6"/>
          <p:cNvSpPr txBox="1"/>
          <p:nvPr/>
        </p:nvSpPr>
        <p:spPr>
          <a:xfrm>
            <a:off x="5029200" y="5867400"/>
            <a:ext cx="381000" cy="369332"/>
          </a:xfrm>
          <a:prstGeom prst="rect">
            <a:avLst/>
          </a:prstGeom>
          <a:noFill/>
        </p:spPr>
        <p:txBody>
          <a:bodyPr wrap="square" rtlCol="0">
            <a:spAutoFit/>
          </a:bodyPr>
          <a:lstStyle/>
          <a:p>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2513" y="5638800"/>
            <a:ext cx="547687" cy="445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486400" y="5638800"/>
            <a:ext cx="914400" cy="461665"/>
          </a:xfrm>
          <a:prstGeom prst="rect">
            <a:avLst/>
          </a:prstGeom>
          <a:noFill/>
        </p:spPr>
        <p:txBody>
          <a:bodyPr wrap="square" rtlCol="0">
            <a:spAutoFit/>
          </a:bodyPr>
          <a:lstStyle/>
          <a:p>
            <a:r>
              <a:rPr lang="en-US" sz="2400" b="1" i="1" dirty="0" smtClean="0"/>
              <a:t>IFTA?</a:t>
            </a:r>
            <a:endParaRPr lang="en-US" sz="2400" b="1" i="1" dirty="0"/>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5100" y="5667256"/>
            <a:ext cx="457200" cy="388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3499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p:cTn id="19" dur="1000" fill="hold"/>
                                        <p:tgtEl>
                                          <p:spTgt spid="1026"/>
                                        </p:tgtEl>
                                        <p:attrNameLst>
                                          <p:attrName>ppt_w</p:attrName>
                                        </p:attrNameLst>
                                      </p:cBhvr>
                                      <p:tavLst>
                                        <p:tav tm="0">
                                          <p:val>
                                            <p:fltVal val="0"/>
                                          </p:val>
                                        </p:tav>
                                        <p:tav tm="100000">
                                          <p:val>
                                            <p:strVal val="#ppt_w"/>
                                          </p:val>
                                        </p:tav>
                                      </p:tavLst>
                                    </p:anim>
                                    <p:anim calcmode="lin" valueType="num">
                                      <p:cBhvr>
                                        <p:cTn id="20" dur="1000" fill="hold"/>
                                        <p:tgtEl>
                                          <p:spTgt spid="1026"/>
                                        </p:tgtEl>
                                        <p:attrNameLst>
                                          <p:attrName>ppt_h</p:attrName>
                                        </p:attrNameLst>
                                      </p:cBhvr>
                                      <p:tavLst>
                                        <p:tav tm="0">
                                          <p:val>
                                            <p:fltVal val="0"/>
                                          </p:val>
                                        </p:tav>
                                        <p:tav tm="100000">
                                          <p:val>
                                            <p:strVal val="#ppt_h"/>
                                          </p:val>
                                        </p:tav>
                                      </p:tavLst>
                                    </p:anim>
                                    <p:anim calcmode="lin" valueType="num">
                                      <p:cBhvr>
                                        <p:cTn id="21" dur="1000" fill="hold"/>
                                        <p:tgtEl>
                                          <p:spTgt spid="1026"/>
                                        </p:tgtEl>
                                        <p:attrNameLst>
                                          <p:attrName>style.rotation</p:attrName>
                                        </p:attrNameLst>
                                      </p:cBhvr>
                                      <p:tavLst>
                                        <p:tav tm="0">
                                          <p:val>
                                            <p:fltVal val="90"/>
                                          </p:val>
                                        </p:tav>
                                        <p:tav tm="100000">
                                          <p:val>
                                            <p:fltVal val="0"/>
                                          </p:val>
                                        </p:tav>
                                      </p:tavLst>
                                    </p:anim>
                                    <p:animEffect transition="in" filter="fade">
                                      <p:cBhvr>
                                        <p:cTn id="22" dur="1000"/>
                                        <p:tgtEl>
                                          <p:spTgt spid="10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8"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3050"/>
            <a:ext cx="3008313" cy="2165350"/>
          </a:xfrm>
        </p:spPr>
        <p:txBody>
          <a:bodyPr>
            <a:normAutofit/>
          </a:bodyPr>
          <a:lstStyle/>
          <a:p>
            <a:r>
              <a:rPr lang="en-US" sz="2800" dirty="0" smtClean="0"/>
              <a:t>Would this vehicle have to be registered as an IRP unit?</a:t>
            </a:r>
            <a:endParaRPr lang="en-US" sz="2800" dirty="0"/>
          </a:p>
        </p:txBody>
      </p:sp>
      <p:pic>
        <p:nvPicPr>
          <p:cNvPr id="18" name="Content Placeholder 17" descr="Grain Truck.jpg"/>
          <p:cNvPicPr>
            <a:picLocks noGrp="1" noChangeAspect="1"/>
          </p:cNvPicPr>
          <p:nvPr>
            <p:ph idx="1"/>
          </p:nvPr>
        </p:nvPicPr>
        <p:blipFill>
          <a:blip r:embed="rId3" cstate="print"/>
          <a:stretch>
            <a:fillRect/>
          </a:stretch>
        </p:blipFill>
        <p:spPr>
          <a:xfrm>
            <a:off x="3575050" y="762000"/>
            <a:ext cx="5111750" cy="4876800"/>
          </a:xfrm>
        </p:spPr>
      </p:pic>
      <p:sp>
        <p:nvSpPr>
          <p:cNvPr id="7" name="Text Placeholder 6"/>
          <p:cNvSpPr>
            <a:spLocks noGrp="1"/>
          </p:cNvSpPr>
          <p:nvPr>
            <p:ph type="body" sz="half" idx="2"/>
          </p:nvPr>
        </p:nvSpPr>
        <p:spPr>
          <a:xfrm>
            <a:off x="457200" y="2971800"/>
            <a:ext cx="3008313" cy="3154363"/>
          </a:xfrm>
        </p:spPr>
        <p:txBody>
          <a:bodyPr>
            <a:normAutofit/>
          </a:bodyPr>
          <a:lstStyle/>
          <a:p>
            <a:r>
              <a:rPr lang="en-US" sz="3200" b="1" dirty="0" smtClean="0"/>
              <a:t>Would this vehicle have to  have an IFTA license?</a:t>
            </a:r>
            <a:endParaRPr lang="en-US" sz="3200" b="1" dirty="0"/>
          </a:p>
        </p:txBody>
      </p:sp>
    </p:spTree>
    <p:extLst>
      <p:ext uri="{BB962C8B-B14F-4D97-AF65-F5344CB8AC3E}">
        <p14:creationId xmlns:p14="http://schemas.microsoft.com/office/powerpoint/2010/main" val="2012508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heckerboard(across)">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What is a USDOT #?</a:t>
            </a:r>
            <a:endParaRPr lang="en-US" b="1" dirty="0"/>
          </a:p>
        </p:txBody>
      </p:sp>
      <p:sp>
        <p:nvSpPr>
          <p:cNvPr id="3" name="Content Placeholder 2"/>
          <p:cNvSpPr>
            <a:spLocks noGrp="1"/>
          </p:cNvSpPr>
          <p:nvPr>
            <p:ph idx="1"/>
          </p:nvPr>
        </p:nvSpPr>
        <p:spPr/>
        <p:txBody>
          <a:bodyPr>
            <a:normAutofit fontScale="62500" lnSpcReduction="20000"/>
          </a:bodyPr>
          <a:lstStyle/>
          <a:p>
            <a:pPr marL="0" indent="0" algn="ctr">
              <a:buNone/>
            </a:pPr>
            <a:r>
              <a:rPr lang="en-US" sz="3800" dirty="0"/>
              <a:t>The USDOT </a:t>
            </a:r>
            <a:r>
              <a:rPr lang="en-US" sz="3800" dirty="0" smtClean="0"/>
              <a:t># is </a:t>
            </a:r>
            <a:r>
              <a:rPr lang="en-US" sz="3800" dirty="0"/>
              <a:t>the number that the </a:t>
            </a:r>
            <a:r>
              <a:rPr lang="en-US" sz="3800" dirty="0" smtClean="0"/>
              <a:t>Federal Motor Carrier Safety Administration (FMCSA) </a:t>
            </a:r>
            <a:r>
              <a:rPr lang="en-US" sz="3800" dirty="0"/>
              <a:t>assigns to each </a:t>
            </a:r>
            <a:r>
              <a:rPr lang="en-US" sz="3800" dirty="0" smtClean="0"/>
              <a:t>commercial vehicle that operates in interstate commerce. </a:t>
            </a:r>
          </a:p>
          <a:p>
            <a:pPr marL="0" indent="0" algn="ctr">
              <a:buNone/>
            </a:pPr>
            <a:endParaRPr lang="en-US" dirty="0" smtClean="0"/>
          </a:p>
          <a:p>
            <a:pPr marL="0" indent="0">
              <a:buNone/>
            </a:pPr>
            <a:r>
              <a:rPr lang="en-US" sz="2900" b="1" dirty="0"/>
              <a:t>Interstate commerce </a:t>
            </a:r>
            <a:r>
              <a:rPr lang="en-US" sz="2900" dirty="0"/>
              <a:t>means trade, traffic, or transportation in the United States— </a:t>
            </a:r>
            <a:endParaRPr lang="en-US" sz="2900" dirty="0" smtClean="0"/>
          </a:p>
          <a:p>
            <a:pPr marL="0" indent="0">
              <a:buNone/>
            </a:pPr>
            <a:endParaRPr lang="en-US" sz="2900" dirty="0"/>
          </a:p>
          <a:p>
            <a:r>
              <a:rPr lang="en-US" sz="2900" dirty="0" smtClean="0"/>
              <a:t>Between </a:t>
            </a:r>
            <a:r>
              <a:rPr lang="en-US" sz="2900" dirty="0"/>
              <a:t>a place in a State and a place outside of such State (including a place outside of the United States); </a:t>
            </a:r>
          </a:p>
          <a:p>
            <a:r>
              <a:rPr lang="en-US" sz="2900" dirty="0" smtClean="0"/>
              <a:t>Between </a:t>
            </a:r>
            <a:r>
              <a:rPr lang="en-US" sz="2900" dirty="0"/>
              <a:t>two places in a State through another State or a place outside of the United States; or </a:t>
            </a:r>
          </a:p>
          <a:p>
            <a:r>
              <a:rPr lang="en-US" sz="2900" dirty="0" smtClean="0"/>
              <a:t>Between </a:t>
            </a:r>
            <a:r>
              <a:rPr lang="en-US" sz="2900" dirty="0"/>
              <a:t>two places in a State as part of trade, traffic, or transportation originating or terminating outside the State or the United States. </a:t>
            </a:r>
          </a:p>
          <a:p>
            <a:endParaRPr lang="en-US" dirty="0" smtClean="0"/>
          </a:p>
          <a:p>
            <a:pPr marL="0" indent="0">
              <a:buNone/>
            </a:pPr>
            <a:r>
              <a:rPr lang="en-US" dirty="0" smtClean="0"/>
              <a:t>	</a:t>
            </a:r>
            <a:endParaRPr lang="en-US" dirty="0" smtClean="0">
              <a:solidFill>
                <a:srgbClr val="FF0000"/>
              </a:solidFill>
            </a:endParaRPr>
          </a:p>
        </p:txBody>
      </p:sp>
      <p:pic>
        <p:nvPicPr>
          <p:cNvPr id="3074" name="Picture 2" descr="C:\Users\rgreen\Desktop\USDOT Numb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1" y="5562600"/>
            <a:ext cx="2819399" cy="838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219200" y="5181600"/>
            <a:ext cx="6781800" cy="400110"/>
          </a:xfrm>
          <a:prstGeom prst="rect">
            <a:avLst/>
          </a:prstGeom>
        </p:spPr>
        <p:txBody>
          <a:bodyPr wrap="square">
            <a:spAutoFit/>
          </a:bodyPr>
          <a:lstStyle/>
          <a:p>
            <a:r>
              <a:rPr lang="en-US" sz="2000" dirty="0" smtClean="0">
                <a:solidFill>
                  <a:srgbClr val="FF0000"/>
                </a:solidFill>
              </a:rPr>
              <a:t>     </a:t>
            </a:r>
            <a:r>
              <a:rPr lang="en-US" sz="2000" b="1" dirty="0" smtClean="0">
                <a:solidFill>
                  <a:srgbClr val="FF0000"/>
                </a:solidFill>
              </a:rPr>
              <a:t>The </a:t>
            </a:r>
            <a:r>
              <a:rPr lang="en-US" sz="2000" b="1" dirty="0">
                <a:solidFill>
                  <a:srgbClr val="FF0000"/>
                </a:solidFill>
              </a:rPr>
              <a:t>USDOT number must be marked on all of the vehicles.</a:t>
            </a:r>
            <a:endParaRPr lang="en-US" sz="2000" b="1" dirty="0"/>
          </a:p>
        </p:txBody>
      </p:sp>
    </p:spTree>
    <p:extLst>
      <p:ext uri="{BB962C8B-B14F-4D97-AF65-F5344CB8AC3E}">
        <p14:creationId xmlns:p14="http://schemas.microsoft.com/office/powerpoint/2010/main" val="1146900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out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up)">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up)">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up)">
                                      <p:cBhvr>
                                        <p:cTn id="27" dur="500"/>
                                        <p:tgtEl>
                                          <p:spTgt spid="3">
                                            <p:txEl>
                                              <p:pRg st="6" end="6"/>
                                            </p:txEl>
                                          </p:spTgt>
                                        </p:tgtEl>
                                      </p:cBhvr>
                                    </p:animEffect>
                                  </p:childTnLst>
                                </p:cTn>
                              </p:par>
                            </p:childTnLst>
                          </p:cTn>
                        </p:par>
                        <p:par>
                          <p:cTn id="28" fill="hold">
                            <p:stCondLst>
                              <p:cond delay="500"/>
                            </p:stCondLst>
                            <p:childTnLst>
                              <p:par>
                                <p:cTn id="29" presetID="53" presetClass="entr" presetSubtype="16" fill="hold" grpId="0" nodeType="afterEffect">
                                  <p:stCondLst>
                                    <p:cond delay="750"/>
                                  </p:stCondLst>
                                  <p:childTnLst>
                                    <p:set>
                                      <p:cBhvr>
                                        <p:cTn id="30" dur="1" fill="hold">
                                          <p:stCondLst>
                                            <p:cond delay="0"/>
                                          </p:stCondLst>
                                        </p:cTn>
                                        <p:tgtEl>
                                          <p:spTgt spid="4"/>
                                        </p:tgtEl>
                                        <p:attrNameLst>
                                          <p:attrName>style.visibility</p:attrName>
                                        </p:attrNameLst>
                                      </p:cBhvr>
                                      <p:to>
                                        <p:strVal val="visible"/>
                                      </p:to>
                                    </p:set>
                                    <p:anim calcmode="lin" valueType="num">
                                      <p:cBhvr>
                                        <p:cTn id="31" dur="750" fill="hold"/>
                                        <p:tgtEl>
                                          <p:spTgt spid="4"/>
                                        </p:tgtEl>
                                        <p:attrNameLst>
                                          <p:attrName>ppt_w</p:attrName>
                                        </p:attrNameLst>
                                      </p:cBhvr>
                                      <p:tavLst>
                                        <p:tav tm="0">
                                          <p:val>
                                            <p:fltVal val="0"/>
                                          </p:val>
                                        </p:tav>
                                        <p:tav tm="100000">
                                          <p:val>
                                            <p:strVal val="#ppt_w"/>
                                          </p:val>
                                        </p:tav>
                                      </p:tavLst>
                                    </p:anim>
                                    <p:anim calcmode="lin" valueType="num">
                                      <p:cBhvr>
                                        <p:cTn id="32" dur="750" fill="hold"/>
                                        <p:tgtEl>
                                          <p:spTgt spid="4"/>
                                        </p:tgtEl>
                                        <p:attrNameLst>
                                          <p:attrName>ppt_h</p:attrName>
                                        </p:attrNameLst>
                                      </p:cBhvr>
                                      <p:tavLst>
                                        <p:tav tm="0">
                                          <p:val>
                                            <p:fltVal val="0"/>
                                          </p:val>
                                        </p:tav>
                                        <p:tav tm="100000">
                                          <p:val>
                                            <p:strVal val="#ppt_h"/>
                                          </p:val>
                                        </p:tav>
                                      </p:tavLst>
                                    </p:anim>
                                    <p:animEffect transition="in" filter="fade">
                                      <p:cBhvr>
                                        <p:cTn id="33" dur="750"/>
                                        <p:tgtEl>
                                          <p:spTgt spid="4"/>
                                        </p:tgtEl>
                                      </p:cBhvr>
                                    </p:animEffect>
                                  </p:childTnLst>
                                </p:cTn>
                              </p:par>
                            </p:childTnLst>
                          </p:cTn>
                        </p:par>
                        <p:par>
                          <p:cTn id="34" fill="hold">
                            <p:stCondLst>
                              <p:cond delay="2000"/>
                            </p:stCondLst>
                            <p:childTnLst>
                              <p:par>
                                <p:cTn id="35" presetID="53" presetClass="entr" presetSubtype="16" fill="hold" nodeType="afterEffect">
                                  <p:stCondLst>
                                    <p:cond delay="500"/>
                                  </p:stCondLst>
                                  <p:childTnLst>
                                    <p:set>
                                      <p:cBhvr>
                                        <p:cTn id="36" dur="1" fill="hold">
                                          <p:stCondLst>
                                            <p:cond delay="0"/>
                                          </p:stCondLst>
                                        </p:cTn>
                                        <p:tgtEl>
                                          <p:spTgt spid="3074"/>
                                        </p:tgtEl>
                                        <p:attrNameLst>
                                          <p:attrName>style.visibility</p:attrName>
                                        </p:attrNameLst>
                                      </p:cBhvr>
                                      <p:to>
                                        <p:strVal val="visible"/>
                                      </p:to>
                                    </p:set>
                                    <p:anim calcmode="lin" valueType="num">
                                      <p:cBhvr>
                                        <p:cTn id="37" dur="750" fill="hold"/>
                                        <p:tgtEl>
                                          <p:spTgt spid="3074"/>
                                        </p:tgtEl>
                                        <p:attrNameLst>
                                          <p:attrName>ppt_w</p:attrName>
                                        </p:attrNameLst>
                                      </p:cBhvr>
                                      <p:tavLst>
                                        <p:tav tm="0">
                                          <p:val>
                                            <p:fltVal val="0"/>
                                          </p:val>
                                        </p:tav>
                                        <p:tav tm="100000">
                                          <p:val>
                                            <p:strVal val="#ppt_w"/>
                                          </p:val>
                                        </p:tav>
                                      </p:tavLst>
                                    </p:anim>
                                    <p:anim calcmode="lin" valueType="num">
                                      <p:cBhvr>
                                        <p:cTn id="38" dur="750" fill="hold"/>
                                        <p:tgtEl>
                                          <p:spTgt spid="3074"/>
                                        </p:tgtEl>
                                        <p:attrNameLst>
                                          <p:attrName>ppt_h</p:attrName>
                                        </p:attrNameLst>
                                      </p:cBhvr>
                                      <p:tavLst>
                                        <p:tav tm="0">
                                          <p:val>
                                            <p:fltVal val="0"/>
                                          </p:val>
                                        </p:tav>
                                        <p:tav tm="100000">
                                          <p:val>
                                            <p:strVal val="#ppt_h"/>
                                          </p:val>
                                        </p:tav>
                                      </p:tavLst>
                                    </p:anim>
                                    <p:animEffect transition="in" filter="fade">
                                      <p:cBhvr>
                                        <p:cTn id="39" dur="75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What</a:t>
            </a:r>
            <a:r>
              <a:rPr lang="en-US" dirty="0" smtClean="0"/>
              <a:t> </a:t>
            </a:r>
            <a:r>
              <a:rPr lang="en-US" b="1" dirty="0" smtClean="0"/>
              <a:t>is the purpose of a USDOT #?</a:t>
            </a:r>
            <a:endParaRPr lang="en-US" b="1" dirty="0"/>
          </a:p>
        </p:txBody>
      </p:sp>
      <p:sp>
        <p:nvSpPr>
          <p:cNvPr id="3" name="Content Placeholder 2"/>
          <p:cNvSpPr>
            <a:spLocks noGrp="1"/>
          </p:cNvSpPr>
          <p:nvPr>
            <p:ph idx="1"/>
          </p:nvPr>
        </p:nvSpPr>
        <p:spPr>
          <a:xfrm>
            <a:off x="457200" y="1600200"/>
            <a:ext cx="8229600" cy="4800600"/>
          </a:xfrm>
        </p:spPr>
        <p:txBody>
          <a:bodyPr>
            <a:normAutofit fontScale="77500" lnSpcReduction="20000"/>
          </a:bodyPr>
          <a:lstStyle/>
          <a:p>
            <a:pPr marL="0" indent="0" algn="ctr">
              <a:buNone/>
            </a:pPr>
            <a:r>
              <a:rPr lang="en-US" dirty="0" smtClean="0"/>
              <a:t>A USDOT number is used by the USDOT as </a:t>
            </a:r>
            <a:r>
              <a:rPr lang="en-US" dirty="0"/>
              <a:t>a unique identifier </a:t>
            </a:r>
            <a:r>
              <a:rPr lang="en-US" dirty="0" smtClean="0"/>
              <a:t>to monitor a company or independent owner-operator’s safety management practices and controls. </a:t>
            </a:r>
          </a:p>
          <a:p>
            <a:pPr marL="0" indent="0" algn="ctr">
              <a:buNone/>
            </a:pPr>
            <a:endParaRPr lang="en-US" dirty="0" smtClean="0"/>
          </a:p>
          <a:p>
            <a:endParaRPr lang="en-US" dirty="0"/>
          </a:p>
          <a:p>
            <a:endParaRPr lang="en-US" dirty="0" smtClean="0"/>
          </a:p>
          <a:p>
            <a:endParaRPr lang="en-US" dirty="0" smtClean="0"/>
          </a:p>
          <a:p>
            <a:endParaRPr lang="en-US" dirty="0"/>
          </a:p>
          <a:p>
            <a:endParaRPr lang="en-US" dirty="0"/>
          </a:p>
          <a:p>
            <a:pPr marL="0" indent="0" algn="ctr">
              <a:buNone/>
            </a:pPr>
            <a:endParaRPr lang="en-US" dirty="0" smtClean="0">
              <a:solidFill>
                <a:srgbClr val="FF0000"/>
              </a:solidFill>
            </a:endParaRPr>
          </a:p>
          <a:p>
            <a:pPr marL="0" indent="0" algn="ctr">
              <a:buNone/>
            </a:pPr>
            <a:endParaRPr lang="en-US" dirty="0">
              <a:solidFill>
                <a:srgbClr val="FF0000"/>
              </a:solidFill>
            </a:endParaRPr>
          </a:p>
          <a:p>
            <a:pPr marL="0" indent="0" algn="ctr">
              <a:buNone/>
            </a:pPr>
            <a:r>
              <a:rPr lang="en-US" dirty="0" smtClean="0">
                <a:solidFill>
                  <a:srgbClr val="FF0000"/>
                </a:solidFill>
              </a:rPr>
              <a:t>This information is acquired during audits, compliance reviews, crash investigations and inspections. </a:t>
            </a:r>
            <a:endParaRPr lang="en-US" dirty="0">
              <a:solidFill>
                <a:srgbClr val="FF0000"/>
              </a:solidFill>
            </a:endParaRPr>
          </a:p>
        </p:txBody>
      </p:sp>
      <p:pic>
        <p:nvPicPr>
          <p:cNvPr id="2050" name="Picture 2" descr="C:\Users\rgreen\Desktop\0_0_0_0_250_193_csupload_24409377_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5600" y="3048000"/>
            <a:ext cx="2895600" cy="2236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6410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50"/>
                                        <p:tgtEl>
                                          <p:spTgt spid="3">
                                            <p:txEl>
                                              <p:pRg st="0" end="0"/>
                                            </p:txEl>
                                          </p:spTgt>
                                        </p:tgtEl>
                                      </p:cBhvr>
                                    </p:animEffect>
                                  </p:childTnLst>
                                </p:cTn>
                              </p:par>
                            </p:childTnLst>
                          </p:cTn>
                        </p:par>
                        <p:par>
                          <p:cTn id="8" fill="hold">
                            <p:stCondLst>
                              <p:cond delay="750"/>
                            </p:stCondLst>
                            <p:childTnLst>
                              <p:par>
                                <p:cTn id="9" presetID="6" presetClass="entr" presetSubtype="32" fill="hold" nodeType="afterEffect">
                                  <p:stCondLst>
                                    <p:cond delay="1000"/>
                                  </p:stCondLst>
                                  <p:childTnLst>
                                    <p:set>
                                      <p:cBhvr>
                                        <p:cTn id="10" dur="1" fill="hold">
                                          <p:stCondLst>
                                            <p:cond delay="0"/>
                                          </p:stCondLst>
                                        </p:cTn>
                                        <p:tgtEl>
                                          <p:spTgt spid="2050"/>
                                        </p:tgtEl>
                                        <p:attrNameLst>
                                          <p:attrName>style.visibility</p:attrName>
                                        </p:attrNameLst>
                                      </p:cBhvr>
                                      <p:to>
                                        <p:strVal val="visible"/>
                                      </p:to>
                                    </p:set>
                                    <p:animEffect transition="in" filter="circle(out)">
                                      <p:cBhvr>
                                        <p:cTn id="11" dur="2000"/>
                                        <p:tgtEl>
                                          <p:spTgt spid="2050"/>
                                        </p:tgtEl>
                                      </p:cBhvr>
                                    </p:animEffect>
                                  </p:childTnLst>
                                </p:cTn>
                              </p:par>
                            </p:childTnLst>
                          </p:cTn>
                        </p:par>
                        <p:par>
                          <p:cTn id="12" fill="hold">
                            <p:stCondLst>
                              <p:cond delay="3750"/>
                            </p:stCondLst>
                            <p:childTnLst>
                              <p:par>
                                <p:cTn id="13" presetID="53" presetClass="entr" presetSubtype="16" fill="hold" nodeType="afterEffect">
                                  <p:stCondLst>
                                    <p:cond delay="1500"/>
                                  </p:stCondLst>
                                  <p:childTnLst>
                                    <p:set>
                                      <p:cBhvr>
                                        <p:cTn id="14" dur="1" fill="hold">
                                          <p:stCondLst>
                                            <p:cond delay="0"/>
                                          </p:stCondLst>
                                        </p:cTn>
                                        <p:tgtEl>
                                          <p:spTgt spid="3">
                                            <p:txEl>
                                              <p:pRg st="9" end="9"/>
                                            </p:txEl>
                                          </p:spTgt>
                                        </p:tgtEl>
                                        <p:attrNameLst>
                                          <p:attrName>style.visibility</p:attrName>
                                        </p:attrNameLst>
                                      </p:cBhvr>
                                      <p:to>
                                        <p:strVal val="visible"/>
                                      </p:to>
                                    </p:set>
                                    <p:anim calcmode="lin" valueType="num">
                                      <p:cBhvr>
                                        <p:cTn id="15" dur="2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16" dur="20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17"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Who needs a USDOT #?</a:t>
            </a:r>
            <a:endParaRPr lang="en-US" b="1" dirty="0"/>
          </a:p>
        </p:txBody>
      </p:sp>
      <p:sp>
        <p:nvSpPr>
          <p:cNvPr id="3" name="Content Placeholder 2"/>
          <p:cNvSpPr>
            <a:spLocks noGrp="1"/>
          </p:cNvSpPr>
          <p:nvPr>
            <p:ph idx="1"/>
          </p:nvPr>
        </p:nvSpPr>
        <p:spPr/>
        <p:txBody>
          <a:bodyPr>
            <a:normAutofit/>
          </a:bodyPr>
          <a:lstStyle/>
          <a:p>
            <a:pPr marL="0" indent="0">
              <a:buNone/>
            </a:pPr>
            <a:r>
              <a:rPr lang="en-US" dirty="0" smtClean="0"/>
              <a:t>Companies that:</a:t>
            </a:r>
          </a:p>
          <a:p>
            <a:r>
              <a:rPr lang="en-US" dirty="0" smtClean="0"/>
              <a:t>operate </a:t>
            </a:r>
            <a:r>
              <a:rPr lang="en-US" dirty="0"/>
              <a:t>commercial vehicles hauling cargo </a:t>
            </a:r>
            <a:r>
              <a:rPr lang="en-US" dirty="0" smtClean="0"/>
              <a:t>in interstate commerce</a:t>
            </a:r>
          </a:p>
          <a:p>
            <a:r>
              <a:rPr lang="en-US" dirty="0" smtClean="0"/>
              <a:t>are </a:t>
            </a:r>
            <a:r>
              <a:rPr lang="en-US" dirty="0"/>
              <a:t>transporting </a:t>
            </a:r>
            <a:r>
              <a:rPr lang="en-US" dirty="0" smtClean="0"/>
              <a:t>11 </a:t>
            </a:r>
            <a:r>
              <a:rPr lang="en-US" dirty="0"/>
              <a:t>or more </a:t>
            </a:r>
            <a:r>
              <a:rPr lang="en-US" dirty="0" smtClean="0"/>
              <a:t>passengers, including </a:t>
            </a:r>
            <a:r>
              <a:rPr lang="en-US" dirty="0"/>
              <a:t>the driver, </a:t>
            </a:r>
            <a:r>
              <a:rPr lang="en-US" dirty="0" smtClean="0"/>
              <a:t>in </a:t>
            </a:r>
            <a:r>
              <a:rPr lang="en-US" dirty="0"/>
              <a:t>interstate commerce </a:t>
            </a:r>
            <a:endParaRPr lang="en-US" dirty="0" smtClean="0"/>
          </a:p>
          <a:p>
            <a:r>
              <a:rPr lang="en-US" dirty="0" smtClean="0"/>
              <a:t>transport hazardous materials in quantities requiring a safety permit in interstate commerce</a:t>
            </a:r>
          </a:p>
          <a:p>
            <a:endParaRPr lang="en-US" dirty="0"/>
          </a:p>
        </p:txBody>
      </p:sp>
    </p:spTree>
    <p:extLst>
      <p:ext uri="{BB962C8B-B14F-4D97-AF65-F5344CB8AC3E}">
        <p14:creationId xmlns:p14="http://schemas.microsoft.com/office/powerpoint/2010/main" val="140592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4724400"/>
            <a:ext cx="8458200" cy="1752600"/>
          </a:xfrm>
        </p:spPr>
        <p:txBody>
          <a:bodyPr/>
          <a:lstStyle/>
          <a:p>
            <a:endParaRPr lang="en-US" b="1" dirty="0" smtClean="0">
              <a:solidFill>
                <a:schemeClr val="tx1"/>
              </a:solidFill>
            </a:endParaRPr>
          </a:p>
          <a:p>
            <a:r>
              <a:rPr lang="en-US" b="1" dirty="0" smtClean="0">
                <a:solidFill>
                  <a:schemeClr val="tx1"/>
                </a:solidFill>
              </a:rPr>
              <a:t>UNIFIED </a:t>
            </a:r>
            <a:r>
              <a:rPr lang="en-US" b="1" dirty="0">
                <a:solidFill>
                  <a:schemeClr val="tx1"/>
                </a:solidFill>
              </a:rPr>
              <a:t>CARRIER </a:t>
            </a:r>
            <a:r>
              <a:rPr lang="en-US" b="1" dirty="0" smtClean="0">
                <a:solidFill>
                  <a:schemeClr val="tx1"/>
                </a:solidFill>
              </a:rPr>
              <a:t>REGISTRATION AGREEMENT</a:t>
            </a:r>
            <a:endParaRPr lang="en-US" b="1" dirty="0">
              <a:solidFill>
                <a:schemeClr val="tx1"/>
              </a:solidFill>
            </a:endParaRPr>
          </a:p>
        </p:txBody>
      </p:sp>
      <p:pic>
        <p:nvPicPr>
          <p:cNvPr id="6" name="Picture 3" descr="C:\Users\rgreen\Desktop\UCR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558312"/>
            <a:ext cx="5334000" cy="4547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8454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70025"/>
          </a:xfrm>
        </p:spPr>
        <p:txBody>
          <a:bodyPr/>
          <a:lstStyle/>
          <a:p>
            <a:r>
              <a:rPr lang="en-US" b="1" dirty="0" smtClean="0"/>
              <a:t>What is the UCRA?</a:t>
            </a:r>
            <a:endParaRPr lang="en-US" b="1" dirty="0"/>
          </a:p>
        </p:txBody>
      </p:sp>
      <p:sp>
        <p:nvSpPr>
          <p:cNvPr id="3" name="Subtitle 2"/>
          <p:cNvSpPr>
            <a:spLocks noGrp="1"/>
          </p:cNvSpPr>
          <p:nvPr>
            <p:ph type="subTitle" idx="1"/>
          </p:nvPr>
        </p:nvSpPr>
        <p:spPr>
          <a:xfrm>
            <a:off x="304800" y="1828800"/>
            <a:ext cx="8458200" cy="4648200"/>
          </a:xfrm>
        </p:spPr>
        <p:txBody>
          <a:bodyPr>
            <a:normAutofit fontScale="25000" lnSpcReduction="20000"/>
          </a:bodyPr>
          <a:lstStyle/>
          <a:p>
            <a:r>
              <a:rPr lang="en-US" sz="9600" dirty="0">
                <a:solidFill>
                  <a:schemeClr val="tx1"/>
                </a:solidFill>
              </a:rPr>
              <a:t>The Unified Carrier Registration </a:t>
            </a:r>
            <a:r>
              <a:rPr lang="en-US" sz="9600" dirty="0" smtClean="0">
                <a:solidFill>
                  <a:schemeClr val="tx1"/>
                </a:solidFill>
              </a:rPr>
              <a:t>Agreement  is an interstate agreement that is part of a Federally-mandated and State-administered  program.</a:t>
            </a:r>
          </a:p>
          <a:p>
            <a:pPr algn="l"/>
            <a:endParaRPr lang="en-US" sz="7400" dirty="0" smtClean="0">
              <a:solidFill>
                <a:schemeClr val="tx1"/>
              </a:solidFill>
            </a:endParaRPr>
          </a:p>
          <a:p>
            <a:pPr algn="l"/>
            <a:r>
              <a:rPr lang="en-US" sz="8000" dirty="0" smtClean="0">
                <a:solidFill>
                  <a:schemeClr val="tx1"/>
                </a:solidFill>
              </a:rPr>
              <a:t>It requires </a:t>
            </a:r>
            <a:r>
              <a:rPr lang="en-US" sz="8000" dirty="0">
                <a:solidFill>
                  <a:schemeClr val="tx1"/>
                </a:solidFill>
              </a:rPr>
              <a:t>individuals and companies that operate </a:t>
            </a:r>
            <a:r>
              <a:rPr lang="en-US" sz="8000" i="1" u="sng" dirty="0">
                <a:solidFill>
                  <a:schemeClr val="tx1"/>
                </a:solidFill>
              </a:rPr>
              <a:t>commercial motor vehicles </a:t>
            </a:r>
            <a:r>
              <a:rPr lang="en-US" sz="8000" dirty="0">
                <a:solidFill>
                  <a:schemeClr val="tx1"/>
                </a:solidFill>
              </a:rPr>
              <a:t>in interstate or international commerce to register their business with a participating state and pay an annual fee based on the size of their fleet</a:t>
            </a:r>
            <a:r>
              <a:rPr lang="en-US" sz="8000" dirty="0" smtClean="0">
                <a:solidFill>
                  <a:schemeClr val="tx1"/>
                </a:solidFill>
              </a:rPr>
              <a:t>.</a:t>
            </a:r>
          </a:p>
          <a:p>
            <a:pPr algn="l"/>
            <a:endParaRPr lang="en-US" sz="5100" dirty="0" smtClean="0">
              <a:solidFill>
                <a:schemeClr val="tx1"/>
              </a:solidFill>
            </a:endParaRPr>
          </a:p>
          <a:p>
            <a:pPr algn="l"/>
            <a:endParaRPr lang="en-US" sz="5100" dirty="0" smtClean="0">
              <a:solidFill>
                <a:schemeClr val="tx1"/>
              </a:solidFill>
            </a:endParaRPr>
          </a:p>
          <a:p>
            <a:pPr algn="l"/>
            <a:r>
              <a:rPr lang="en-US" sz="7200" dirty="0" smtClean="0">
                <a:solidFill>
                  <a:schemeClr val="tx1"/>
                </a:solidFill>
              </a:rPr>
              <a:t>A </a:t>
            </a:r>
            <a:r>
              <a:rPr lang="en-US" sz="7200" i="1" u="sng" dirty="0">
                <a:solidFill>
                  <a:schemeClr val="tx1"/>
                </a:solidFill>
              </a:rPr>
              <a:t>"commercial motor vehicle" </a:t>
            </a:r>
            <a:r>
              <a:rPr lang="en-US" sz="7200" dirty="0">
                <a:solidFill>
                  <a:schemeClr val="tx1"/>
                </a:solidFill>
              </a:rPr>
              <a:t>is defined as a self-propelled vehicle used on </a:t>
            </a:r>
            <a:r>
              <a:rPr lang="en-US" sz="7200" dirty="0" smtClean="0">
                <a:solidFill>
                  <a:schemeClr val="tx1"/>
                </a:solidFill>
              </a:rPr>
              <a:t>the </a:t>
            </a:r>
            <a:r>
              <a:rPr lang="en-US" sz="7200" dirty="0">
                <a:solidFill>
                  <a:schemeClr val="tx1"/>
                </a:solidFill>
              </a:rPr>
              <a:t>highways in commerce principally to transport passengers or cargo, if the </a:t>
            </a:r>
            <a:r>
              <a:rPr lang="en-US" sz="7200" dirty="0" smtClean="0">
                <a:solidFill>
                  <a:schemeClr val="tx1"/>
                </a:solidFill>
              </a:rPr>
              <a:t>vehicle</a:t>
            </a:r>
            <a:r>
              <a:rPr lang="en-US" sz="7200" dirty="0">
                <a:solidFill>
                  <a:schemeClr val="tx1"/>
                </a:solidFill>
              </a:rPr>
              <a:t>: </a:t>
            </a:r>
          </a:p>
          <a:p>
            <a:pPr algn="l"/>
            <a:endParaRPr lang="en-US" sz="7200" dirty="0" smtClean="0">
              <a:solidFill>
                <a:schemeClr val="tx1"/>
              </a:solidFill>
            </a:endParaRPr>
          </a:p>
          <a:p>
            <a:pPr marL="457200" indent="-457200" algn="l">
              <a:buFont typeface="Arial" pitchFamily="34" charset="0"/>
              <a:buChar char="•"/>
            </a:pPr>
            <a:r>
              <a:rPr lang="en-US" sz="7200" dirty="0" smtClean="0">
                <a:solidFill>
                  <a:schemeClr val="tx1"/>
                </a:solidFill>
              </a:rPr>
              <a:t>has </a:t>
            </a:r>
            <a:r>
              <a:rPr lang="en-US" sz="7200" dirty="0">
                <a:solidFill>
                  <a:schemeClr val="tx1"/>
                </a:solidFill>
              </a:rPr>
              <a:t>a gross vehicle weight of 10,001 pounds or more; </a:t>
            </a:r>
          </a:p>
          <a:p>
            <a:pPr marL="457200" indent="-457200" algn="l">
              <a:buFont typeface="Arial" pitchFamily="34" charset="0"/>
              <a:buChar char="•"/>
            </a:pPr>
            <a:r>
              <a:rPr lang="en-US" sz="7200" dirty="0">
                <a:solidFill>
                  <a:schemeClr val="tx1"/>
                </a:solidFill>
              </a:rPr>
              <a:t>is designed to transport 11 or more passengers (including the driver); or </a:t>
            </a:r>
          </a:p>
          <a:p>
            <a:pPr marL="457200" indent="-457200" algn="l">
              <a:buFont typeface="Arial" pitchFamily="34" charset="0"/>
              <a:buChar char="•"/>
            </a:pPr>
            <a:r>
              <a:rPr lang="en-US" sz="7200" dirty="0">
                <a:solidFill>
                  <a:schemeClr val="tx1"/>
                </a:solidFill>
              </a:rPr>
              <a:t>is used in transporting hazardous materials in a quantity requiring placarding. </a:t>
            </a:r>
            <a:endParaRPr lang="en-US" sz="7200" dirty="0" smtClean="0">
              <a:solidFill>
                <a:schemeClr val="tx1"/>
              </a:solidFill>
            </a:endParaRPr>
          </a:p>
          <a:p>
            <a:endParaRPr lang="en-US" sz="7200" dirty="0" smtClean="0">
              <a:solidFill>
                <a:schemeClr val="tx1"/>
              </a:solidFill>
            </a:endParaRPr>
          </a:p>
          <a:p>
            <a:r>
              <a:rPr lang="en-US" sz="7200" b="1" dirty="0" smtClean="0">
                <a:solidFill>
                  <a:srgbClr val="FF0000"/>
                </a:solidFill>
              </a:rPr>
              <a:t>The </a:t>
            </a:r>
            <a:r>
              <a:rPr lang="en-US" sz="7200" b="1" dirty="0">
                <a:solidFill>
                  <a:srgbClr val="FF0000"/>
                </a:solidFill>
              </a:rPr>
              <a:t>revenues generated will be used for enforcement of motor carrier safety programs</a:t>
            </a:r>
            <a:r>
              <a:rPr lang="en-US" sz="7200" b="1" dirty="0" smtClean="0">
                <a:solidFill>
                  <a:srgbClr val="FF0000"/>
                </a:solidFill>
              </a:rPr>
              <a:t>.</a:t>
            </a:r>
          </a:p>
        </p:txBody>
      </p:sp>
    </p:spTree>
    <p:extLst>
      <p:ext uri="{BB962C8B-B14F-4D97-AF65-F5344CB8AC3E}">
        <p14:creationId xmlns:p14="http://schemas.microsoft.com/office/powerpoint/2010/main" val="1168427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par>
                          <p:cTn id="27" fill="hold">
                            <p:stCondLst>
                              <p:cond delay="0"/>
                            </p:stCondLst>
                            <p:childTnLst>
                              <p:par>
                                <p:cTn id="28" presetID="53" presetClass="entr" presetSubtype="16" fill="hold" grpId="0" nodeType="afterEffect">
                                  <p:stCondLst>
                                    <p:cond delay="1000"/>
                                  </p:stCondLst>
                                  <p:childTnLst>
                                    <p:set>
                                      <p:cBhvr>
                                        <p:cTn id="29" dur="1" fill="hold">
                                          <p:stCondLst>
                                            <p:cond delay="0"/>
                                          </p:stCondLst>
                                        </p:cTn>
                                        <p:tgtEl>
                                          <p:spTgt spid="3">
                                            <p:txEl>
                                              <p:pRg st="11" end="11"/>
                                            </p:txEl>
                                          </p:spTgt>
                                        </p:tgtEl>
                                        <p:attrNameLst>
                                          <p:attrName>style.visibility</p:attrName>
                                        </p:attrNameLst>
                                      </p:cBhvr>
                                      <p:to>
                                        <p:strVal val="visible"/>
                                      </p:to>
                                    </p:set>
                                    <p:anim calcmode="lin" valueType="num">
                                      <p:cBhvr>
                                        <p:cTn id="30" dur="40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31" dur="4000" fill="hold"/>
                                        <p:tgtEl>
                                          <p:spTgt spid="3">
                                            <p:txEl>
                                              <p:pRg st="11" end="11"/>
                                            </p:txEl>
                                          </p:spTgt>
                                        </p:tgtEl>
                                        <p:attrNameLst>
                                          <p:attrName>ppt_h</p:attrName>
                                        </p:attrNameLst>
                                      </p:cBhvr>
                                      <p:tavLst>
                                        <p:tav tm="0">
                                          <p:val>
                                            <p:fltVal val="0"/>
                                          </p:val>
                                        </p:tav>
                                        <p:tav tm="100000">
                                          <p:val>
                                            <p:strVal val="#ppt_h"/>
                                          </p:val>
                                        </p:tav>
                                      </p:tavLst>
                                    </p:anim>
                                    <p:animEffect transition="in" filter="fade">
                                      <p:cBhvr>
                                        <p:cTn id="32" dur="4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Who is subject to the UCRA?</a:t>
            </a:r>
            <a:endParaRPr lang="en-US" b="1" dirty="0"/>
          </a:p>
        </p:txBody>
      </p:sp>
      <p:sp>
        <p:nvSpPr>
          <p:cNvPr id="3" name="Content Placeholder 2"/>
          <p:cNvSpPr>
            <a:spLocks noGrp="1"/>
          </p:cNvSpPr>
          <p:nvPr>
            <p:ph idx="1"/>
          </p:nvPr>
        </p:nvSpPr>
        <p:spPr/>
        <p:txBody>
          <a:bodyPr>
            <a:normAutofit fontScale="70000" lnSpcReduction="20000"/>
          </a:bodyPr>
          <a:lstStyle/>
          <a:p>
            <a:pPr marL="0" indent="0">
              <a:buNone/>
            </a:pPr>
            <a:r>
              <a:rPr lang="en-US" sz="4100" dirty="0" smtClean="0"/>
              <a:t>The </a:t>
            </a:r>
            <a:r>
              <a:rPr lang="en-US" sz="4100" dirty="0"/>
              <a:t>UCR Agreement will apply to the following types of operations of passenger </a:t>
            </a:r>
            <a:r>
              <a:rPr lang="en-US" sz="4100" dirty="0" smtClean="0"/>
              <a:t>and property </a:t>
            </a:r>
            <a:r>
              <a:rPr lang="en-US" sz="4100" dirty="0"/>
              <a:t>transportation in interstate </a:t>
            </a:r>
            <a:r>
              <a:rPr lang="en-US" sz="4100" dirty="0" smtClean="0"/>
              <a:t>commerce:</a:t>
            </a:r>
            <a:endParaRPr lang="en-US" sz="4100" dirty="0"/>
          </a:p>
          <a:p>
            <a:pPr lvl="0"/>
            <a:r>
              <a:rPr lang="en-US" sz="3100" dirty="0" smtClean="0"/>
              <a:t>Motor carrier </a:t>
            </a:r>
            <a:r>
              <a:rPr lang="en-US" sz="3100" dirty="0"/>
              <a:t>providing motor vehicle transportation in interstate commerce for compensation</a:t>
            </a:r>
            <a:r>
              <a:rPr lang="en-US" sz="3100" dirty="0" smtClean="0">
                <a:effectLst>
                  <a:outerShdw blurRad="50800" dist="38100" algn="tr" rotWithShape="0">
                    <a:prstClr val="black">
                      <a:alpha val="40000"/>
                    </a:prstClr>
                  </a:outerShdw>
                </a:effectLst>
              </a:rPr>
              <a:t>;</a:t>
            </a:r>
            <a:endParaRPr lang="en-US" sz="3100" dirty="0"/>
          </a:p>
          <a:p>
            <a:pPr lvl="0"/>
            <a:r>
              <a:rPr lang="en-US" sz="3100" dirty="0" smtClean="0"/>
              <a:t>Motor </a:t>
            </a:r>
            <a:r>
              <a:rPr lang="en-US" sz="3100" dirty="0"/>
              <a:t>carriers </a:t>
            </a:r>
            <a:r>
              <a:rPr lang="en-US" sz="3100" dirty="0" smtClean="0"/>
              <a:t>Motor </a:t>
            </a:r>
            <a:r>
              <a:rPr lang="en-US" sz="3100" dirty="0"/>
              <a:t>private carrier (other than a motor carrier) transporting property by motor vehicle when the carrier is the owner or lessee of the property being transported and the property is being transported for sale, lease or rent or to further a commercial enterprise</a:t>
            </a:r>
            <a:r>
              <a:rPr lang="en-US" sz="3100" dirty="0">
                <a:effectLst>
                  <a:outerShdw blurRad="50800" dist="38100" algn="tr" rotWithShape="0">
                    <a:prstClr val="black">
                      <a:alpha val="40000"/>
                    </a:prstClr>
                  </a:outerShdw>
                </a:effectLst>
              </a:rPr>
              <a:t>; </a:t>
            </a:r>
            <a:endParaRPr lang="en-US" sz="3100" dirty="0" smtClean="0">
              <a:effectLst>
                <a:outerShdw blurRad="50800" dist="38100" algn="tr" rotWithShape="0">
                  <a:prstClr val="black">
                    <a:alpha val="40000"/>
                  </a:prstClr>
                </a:outerShdw>
              </a:effectLst>
            </a:endParaRPr>
          </a:p>
          <a:p>
            <a:r>
              <a:rPr lang="en-US" sz="3100" dirty="0" smtClean="0"/>
              <a:t>Freight </a:t>
            </a:r>
            <a:r>
              <a:rPr lang="en-US" sz="3100" dirty="0"/>
              <a:t>forwarder;</a:t>
            </a:r>
          </a:p>
          <a:p>
            <a:r>
              <a:rPr lang="en-US" sz="3100" dirty="0" smtClean="0"/>
              <a:t>Broker</a:t>
            </a:r>
            <a:r>
              <a:rPr lang="en-US" sz="3100" dirty="0"/>
              <a:t>; and</a:t>
            </a:r>
          </a:p>
          <a:p>
            <a:r>
              <a:rPr lang="en-US" sz="3100" dirty="0" smtClean="0"/>
              <a:t>Leasing </a:t>
            </a:r>
            <a:r>
              <a:rPr lang="en-US" sz="3100" dirty="0"/>
              <a:t>companies</a:t>
            </a:r>
          </a:p>
          <a:p>
            <a:pPr lvl="0"/>
            <a:endParaRPr lang="en-US" dirty="0"/>
          </a:p>
          <a:p>
            <a:endParaRPr lang="en-US" dirty="0"/>
          </a:p>
          <a:p>
            <a:endParaRPr lang="en-US" dirty="0"/>
          </a:p>
          <a:p>
            <a:endParaRPr lang="en-US" dirty="0"/>
          </a:p>
        </p:txBody>
      </p:sp>
    </p:spTree>
    <p:extLst>
      <p:ext uri="{BB962C8B-B14F-4D97-AF65-F5344CB8AC3E}">
        <p14:creationId xmlns:p14="http://schemas.microsoft.com/office/powerpoint/2010/main" val="1225831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are UCR Fees Assessed?</a:t>
            </a:r>
            <a:endParaRPr lang="en-US" dirty="0"/>
          </a:p>
        </p:txBody>
      </p:sp>
      <p:sp>
        <p:nvSpPr>
          <p:cNvPr id="3" name="Rectangle 2"/>
          <p:cNvSpPr/>
          <p:nvPr/>
        </p:nvSpPr>
        <p:spPr>
          <a:xfrm>
            <a:off x="533400" y="1371600"/>
            <a:ext cx="8077200" cy="5170646"/>
          </a:xfrm>
          <a:prstGeom prst="rect">
            <a:avLst/>
          </a:prstGeom>
        </p:spPr>
        <p:txBody>
          <a:bodyPr wrap="square">
            <a:spAutoFit/>
          </a:bodyPr>
          <a:lstStyle/>
          <a:p>
            <a:r>
              <a:rPr lang="en-US" sz="2400" dirty="0" smtClean="0"/>
              <a:t>Fees are based on the </a:t>
            </a:r>
            <a:r>
              <a:rPr lang="en-US" sz="2400" dirty="0"/>
              <a:t>number of commercial motor vehicles owned or operated by </a:t>
            </a:r>
            <a:r>
              <a:rPr lang="en-US" sz="2400" dirty="0" smtClean="0"/>
              <a:t>the registrant.</a:t>
            </a:r>
          </a:p>
          <a:p>
            <a:endParaRPr lang="en-US" sz="2400" dirty="0"/>
          </a:p>
          <a:p>
            <a:r>
              <a:rPr lang="en-US" sz="2400" dirty="0" smtClean="0"/>
              <a:t>The fees </a:t>
            </a:r>
            <a:r>
              <a:rPr lang="en-US" sz="2400" dirty="0"/>
              <a:t>charged to a </a:t>
            </a:r>
            <a:r>
              <a:rPr lang="en-US" sz="2400" dirty="0" smtClean="0"/>
              <a:t>broker, freight forwarder or leasing company is levied at the smallest fee category.</a:t>
            </a:r>
          </a:p>
          <a:p>
            <a:endParaRPr lang="en-US" b="1" dirty="0" smtClean="0"/>
          </a:p>
          <a:p>
            <a:pPr algn="ctr"/>
            <a:r>
              <a:rPr lang="en-US" sz="2400" b="1" dirty="0" smtClean="0"/>
              <a:t>Fleet </a:t>
            </a:r>
            <a:r>
              <a:rPr lang="en-US" sz="2400" b="1" dirty="0"/>
              <a:t>Size Fee per Company </a:t>
            </a:r>
            <a:endParaRPr lang="en-US" sz="2400" dirty="0"/>
          </a:p>
          <a:p>
            <a:pPr algn="ctr"/>
            <a:r>
              <a:rPr lang="en-US" sz="2400" dirty="0" smtClean="0"/>
              <a:t>------------------------------------</a:t>
            </a:r>
            <a:endParaRPr lang="en-US" sz="2400" dirty="0"/>
          </a:p>
          <a:p>
            <a:pPr algn="ctr"/>
            <a:r>
              <a:rPr lang="en-US" sz="2400" b="1" dirty="0" smtClean="0"/>
              <a:t>0 </a:t>
            </a:r>
            <a:r>
              <a:rPr lang="en-US" sz="2400" b="1" dirty="0"/>
              <a:t>- 2 </a:t>
            </a:r>
            <a:r>
              <a:rPr lang="en-US" sz="2400" dirty="0"/>
              <a:t>$ 76.00 </a:t>
            </a:r>
          </a:p>
          <a:p>
            <a:pPr algn="ctr"/>
            <a:r>
              <a:rPr lang="en-US" sz="2400" b="1" dirty="0"/>
              <a:t>3 - 5 </a:t>
            </a:r>
            <a:r>
              <a:rPr lang="en-US" sz="2400" dirty="0"/>
              <a:t>$ 227.00 </a:t>
            </a:r>
          </a:p>
          <a:p>
            <a:pPr algn="ctr"/>
            <a:r>
              <a:rPr lang="en-US" sz="2400" b="1" dirty="0"/>
              <a:t>6 - 20 </a:t>
            </a:r>
            <a:r>
              <a:rPr lang="en-US" sz="2400" dirty="0"/>
              <a:t>$ 452.00 </a:t>
            </a:r>
          </a:p>
          <a:p>
            <a:pPr algn="ctr"/>
            <a:r>
              <a:rPr lang="en-US" sz="2400" b="1" dirty="0"/>
              <a:t>21 - 100 </a:t>
            </a:r>
            <a:r>
              <a:rPr lang="en-US" sz="2400" dirty="0"/>
              <a:t>$ 1,576.00 </a:t>
            </a:r>
          </a:p>
          <a:p>
            <a:pPr algn="ctr"/>
            <a:r>
              <a:rPr lang="en-US" sz="2400" b="1" dirty="0"/>
              <a:t>101 - 1,000 </a:t>
            </a:r>
            <a:r>
              <a:rPr lang="en-US" sz="2400" dirty="0"/>
              <a:t>$ 7,511.00 </a:t>
            </a:r>
          </a:p>
          <a:p>
            <a:pPr algn="ctr"/>
            <a:r>
              <a:rPr lang="en-US" sz="2400" b="1" dirty="0"/>
              <a:t>1,001 - Over </a:t>
            </a:r>
            <a:r>
              <a:rPr lang="en-US" sz="2400" dirty="0"/>
              <a:t>$ 73,346.00 </a:t>
            </a:r>
          </a:p>
        </p:txBody>
      </p:sp>
    </p:spTree>
    <p:extLst>
      <p:ext uri="{BB962C8B-B14F-4D97-AF65-F5344CB8AC3E}">
        <p14:creationId xmlns:p14="http://schemas.microsoft.com/office/powerpoint/2010/main" val="2428425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par>
                          <p:cTn id="13" fill="hold">
                            <p:stCondLst>
                              <p:cond delay="500"/>
                            </p:stCondLst>
                            <p:childTnLst>
                              <p:par>
                                <p:cTn id="14" presetID="53" presetClass="entr" presetSubtype="16" fill="hold" nodeType="afterEffect">
                                  <p:stCondLst>
                                    <p:cond delay="750"/>
                                  </p:stCondLst>
                                  <p:childTnLst>
                                    <p:set>
                                      <p:cBhvr>
                                        <p:cTn id="15" dur="1" fill="hold">
                                          <p:stCondLst>
                                            <p:cond delay="0"/>
                                          </p:stCondLst>
                                        </p:cTn>
                                        <p:tgtEl>
                                          <p:spTgt spid="3">
                                            <p:txEl>
                                              <p:pRg st="4" end="4"/>
                                            </p:txEl>
                                          </p:spTgt>
                                        </p:tgtEl>
                                        <p:attrNameLst>
                                          <p:attrName>style.visibility</p:attrName>
                                        </p:attrNameLst>
                                      </p:cBhvr>
                                      <p:to>
                                        <p:strVal val="visible"/>
                                      </p:to>
                                    </p:set>
                                    <p:anim calcmode="lin" valueType="num">
                                      <p:cBhvr>
                                        <p:cTn id="16"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7"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18" dur="500"/>
                                        <p:tgtEl>
                                          <p:spTgt spid="3">
                                            <p:txEl>
                                              <p:pRg st="4" end="4"/>
                                            </p:txEl>
                                          </p:spTgt>
                                        </p:tgtEl>
                                      </p:cBhvr>
                                    </p:animEffect>
                                  </p:childTnLst>
                                </p:cTn>
                              </p:par>
                            </p:childTnLst>
                          </p:cTn>
                        </p:par>
                        <p:par>
                          <p:cTn id="19" fill="hold">
                            <p:stCondLst>
                              <p:cond delay="1750"/>
                            </p:stCondLst>
                            <p:childTnLst>
                              <p:par>
                                <p:cTn id="20" presetID="53" presetClass="entr" presetSubtype="16" fill="hold" nodeType="afterEffect">
                                  <p:stCondLst>
                                    <p:cond delay="500"/>
                                  </p:stCondLst>
                                  <p:childTnLst>
                                    <p:set>
                                      <p:cBhvr>
                                        <p:cTn id="21" dur="1" fill="hold">
                                          <p:stCondLst>
                                            <p:cond delay="0"/>
                                          </p:stCondLst>
                                        </p:cTn>
                                        <p:tgtEl>
                                          <p:spTgt spid="3">
                                            <p:txEl>
                                              <p:pRg st="5" end="5"/>
                                            </p:txEl>
                                          </p:spTgt>
                                        </p:tgtEl>
                                        <p:attrNameLst>
                                          <p:attrName>style.visibility</p:attrName>
                                        </p:attrNameLst>
                                      </p:cBhvr>
                                      <p:to>
                                        <p:strVal val="visible"/>
                                      </p:to>
                                    </p:set>
                                    <p:anim calcmode="lin" valueType="num">
                                      <p:cBhvr>
                                        <p:cTn id="2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4" dur="500"/>
                                        <p:tgtEl>
                                          <p:spTgt spid="3">
                                            <p:txEl>
                                              <p:pRg st="5" end="5"/>
                                            </p:txEl>
                                          </p:spTgt>
                                        </p:tgtEl>
                                      </p:cBhvr>
                                    </p:animEffect>
                                  </p:childTnLst>
                                </p:cTn>
                              </p:par>
                            </p:childTnLst>
                          </p:cTn>
                        </p:par>
                        <p:par>
                          <p:cTn id="25" fill="hold">
                            <p:stCondLst>
                              <p:cond delay="2750"/>
                            </p:stCondLst>
                            <p:childTnLst>
                              <p:par>
                                <p:cTn id="26" presetID="22" presetClass="entr" presetSubtype="1" fill="hold" nodeType="afterEffect">
                                  <p:stCondLst>
                                    <p:cond delay="25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wipe(up)">
                                      <p:cBhvr>
                                        <p:cTn id="28" dur="250"/>
                                        <p:tgtEl>
                                          <p:spTgt spid="3">
                                            <p:txEl>
                                              <p:pRg st="6" end="6"/>
                                            </p:txEl>
                                          </p:spTgt>
                                        </p:tgtEl>
                                      </p:cBhvr>
                                    </p:animEffect>
                                  </p:childTnLst>
                                </p:cTn>
                              </p:par>
                            </p:childTnLst>
                          </p:cTn>
                        </p:par>
                        <p:par>
                          <p:cTn id="29" fill="hold">
                            <p:stCondLst>
                              <p:cond delay="3250"/>
                            </p:stCondLst>
                            <p:childTnLst>
                              <p:par>
                                <p:cTn id="30" presetID="22" presetClass="entr" presetSubtype="1" fill="hold" nodeType="afterEffect">
                                  <p:stCondLst>
                                    <p:cond delay="25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up)">
                                      <p:cBhvr>
                                        <p:cTn id="32" dur="250"/>
                                        <p:tgtEl>
                                          <p:spTgt spid="3">
                                            <p:txEl>
                                              <p:pRg st="7" end="7"/>
                                            </p:txEl>
                                          </p:spTgt>
                                        </p:tgtEl>
                                      </p:cBhvr>
                                    </p:animEffect>
                                  </p:childTnLst>
                                </p:cTn>
                              </p:par>
                            </p:childTnLst>
                          </p:cTn>
                        </p:par>
                        <p:par>
                          <p:cTn id="33" fill="hold">
                            <p:stCondLst>
                              <p:cond delay="3750"/>
                            </p:stCondLst>
                            <p:childTnLst>
                              <p:par>
                                <p:cTn id="34" presetID="22" presetClass="entr" presetSubtype="1" fill="hold" nodeType="afterEffect">
                                  <p:stCondLst>
                                    <p:cond delay="25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wipe(up)">
                                      <p:cBhvr>
                                        <p:cTn id="36" dur="250"/>
                                        <p:tgtEl>
                                          <p:spTgt spid="3">
                                            <p:txEl>
                                              <p:pRg st="8" end="8"/>
                                            </p:txEl>
                                          </p:spTgt>
                                        </p:tgtEl>
                                      </p:cBhvr>
                                    </p:animEffect>
                                  </p:childTnLst>
                                </p:cTn>
                              </p:par>
                            </p:childTnLst>
                          </p:cTn>
                        </p:par>
                        <p:par>
                          <p:cTn id="37" fill="hold">
                            <p:stCondLst>
                              <p:cond delay="4250"/>
                            </p:stCondLst>
                            <p:childTnLst>
                              <p:par>
                                <p:cTn id="38" presetID="22" presetClass="entr" presetSubtype="1" fill="hold" nodeType="afterEffect">
                                  <p:stCondLst>
                                    <p:cond delay="25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wipe(up)">
                                      <p:cBhvr>
                                        <p:cTn id="40" dur="250"/>
                                        <p:tgtEl>
                                          <p:spTgt spid="3">
                                            <p:txEl>
                                              <p:pRg st="9" end="9"/>
                                            </p:txEl>
                                          </p:spTgt>
                                        </p:tgtEl>
                                      </p:cBhvr>
                                    </p:animEffect>
                                  </p:childTnLst>
                                </p:cTn>
                              </p:par>
                            </p:childTnLst>
                          </p:cTn>
                        </p:par>
                        <p:par>
                          <p:cTn id="41" fill="hold">
                            <p:stCondLst>
                              <p:cond delay="4750"/>
                            </p:stCondLst>
                            <p:childTnLst>
                              <p:par>
                                <p:cTn id="42" presetID="22" presetClass="entr" presetSubtype="1" fill="hold" nodeType="afterEffect">
                                  <p:stCondLst>
                                    <p:cond delay="250"/>
                                  </p:stCondLst>
                                  <p:childTnLst>
                                    <p:set>
                                      <p:cBhvr>
                                        <p:cTn id="43" dur="1" fill="hold">
                                          <p:stCondLst>
                                            <p:cond delay="0"/>
                                          </p:stCondLst>
                                        </p:cTn>
                                        <p:tgtEl>
                                          <p:spTgt spid="3">
                                            <p:txEl>
                                              <p:pRg st="10" end="10"/>
                                            </p:txEl>
                                          </p:spTgt>
                                        </p:tgtEl>
                                        <p:attrNameLst>
                                          <p:attrName>style.visibility</p:attrName>
                                        </p:attrNameLst>
                                      </p:cBhvr>
                                      <p:to>
                                        <p:strVal val="visible"/>
                                      </p:to>
                                    </p:set>
                                    <p:animEffect transition="in" filter="wipe(up)">
                                      <p:cBhvr>
                                        <p:cTn id="44" dur="250"/>
                                        <p:tgtEl>
                                          <p:spTgt spid="3">
                                            <p:txEl>
                                              <p:pRg st="10" end="10"/>
                                            </p:txEl>
                                          </p:spTgt>
                                        </p:tgtEl>
                                      </p:cBhvr>
                                    </p:animEffect>
                                  </p:childTnLst>
                                </p:cTn>
                              </p:par>
                            </p:childTnLst>
                          </p:cTn>
                        </p:par>
                        <p:par>
                          <p:cTn id="45" fill="hold">
                            <p:stCondLst>
                              <p:cond delay="5250"/>
                            </p:stCondLst>
                            <p:childTnLst>
                              <p:par>
                                <p:cTn id="46" presetID="22" presetClass="entr" presetSubtype="1" fill="hold" nodeType="afterEffect">
                                  <p:stCondLst>
                                    <p:cond delay="250"/>
                                  </p:stCondLst>
                                  <p:childTnLst>
                                    <p:set>
                                      <p:cBhvr>
                                        <p:cTn id="47" dur="1" fill="hold">
                                          <p:stCondLst>
                                            <p:cond delay="0"/>
                                          </p:stCondLst>
                                        </p:cTn>
                                        <p:tgtEl>
                                          <p:spTgt spid="3">
                                            <p:txEl>
                                              <p:pRg st="11" end="11"/>
                                            </p:txEl>
                                          </p:spTgt>
                                        </p:tgtEl>
                                        <p:attrNameLst>
                                          <p:attrName>style.visibility</p:attrName>
                                        </p:attrNameLst>
                                      </p:cBhvr>
                                      <p:to>
                                        <p:strVal val="visible"/>
                                      </p:to>
                                    </p:set>
                                    <p:animEffect transition="in" filter="wipe(up)">
                                      <p:cBhvr>
                                        <p:cTn id="48" dur="25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Temp\Temporary Internet Files\Content.IE5\VA0MLN24\MC900434859[1].png"/>
          <p:cNvPicPr>
            <a:picLocks noChangeAspect="1" noChangeArrowheads="1"/>
          </p:cNvPicPr>
          <p:nvPr/>
        </p:nvPicPr>
        <p:blipFill>
          <a:blip r:embed="rId3" cstate="print"/>
          <a:srcRect/>
          <a:stretch>
            <a:fillRect/>
          </a:stretch>
        </p:blipFill>
        <p:spPr bwMode="auto">
          <a:xfrm>
            <a:off x="3714750" y="1447800"/>
            <a:ext cx="1714500" cy="2838450"/>
          </a:xfrm>
          <a:prstGeom prst="rect">
            <a:avLst/>
          </a:prstGeom>
          <a:noFill/>
        </p:spPr>
      </p:pic>
      <p:sp>
        <p:nvSpPr>
          <p:cNvPr id="2" name="Title 1"/>
          <p:cNvSpPr>
            <a:spLocks noGrp="1"/>
          </p:cNvSpPr>
          <p:nvPr>
            <p:ph type="ctrTitle"/>
          </p:nvPr>
        </p:nvSpPr>
        <p:spPr/>
        <p:txBody>
          <a:bodyPr/>
          <a:lstStyle/>
          <a:p>
            <a:r>
              <a:rPr lang="en-US" dirty="0" smtClean="0"/>
              <a:t>Qualified Motor Vehicle?</a:t>
            </a:r>
            <a:endParaRPr lang="en-US" dirty="0"/>
          </a:p>
        </p:txBody>
      </p:sp>
      <p:sp>
        <p:nvSpPr>
          <p:cNvPr id="3" name="Subtitle 2"/>
          <p:cNvSpPr>
            <a:spLocks noGrp="1"/>
          </p:cNvSpPr>
          <p:nvPr>
            <p:ph type="subTitle" idx="1"/>
          </p:nvPr>
        </p:nvSpPr>
        <p:spPr/>
        <p:txBody>
          <a:bodyPr/>
          <a:lstStyle/>
          <a:p>
            <a:r>
              <a:rPr lang="en-US" dirty="0" smtClean="0"/>
              <a:t>IFTA vehicle qualified is not necessarily an </a:t>
            </a:r>
            <a:r>
              <a:rPr lang="en-US" dirty="0" err="1" smtClean="0"/>
              <a:t>Apportionable</a:t>
            </a:r>
            <a:r>
              <a:rPr lang="en-US" dirty="0" smtClean="0"/>
              <a:t> vehicle and vice-versa.</a:t>
            </a:r>
            <a:endParaRPr lang="en-US" dirty="0"/>
          </a:p>
        </p:txBody>
      </p:sp>
    </p:spTree>
    <p:extLst>
      <p:ext uri="{BB962C8B-B14F-4D97-AF65-F5344CB8AC3E}">
        <p14:creationId xmlns:p14="http://schemas.microsoft.com/office/powerpoint/2010/main" val="32086857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1064</Words>
  <Application>Microsoft Office PowerPoint</Application>
  <PresentationFormat>On-screen Show (4:3)</PresentationFormat>
  <Paragraphs>114</Paragraphs>
  <Slides>18</Slides>
  <Notes>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What is a USDOT #?</vt:lpstr>
      <vt:lpstr>What is the purpose of a USDOT #?</vt:lpstr>
      <vt:lpstr>Who needs a USDOT #?</vt:lpstr>
      <vt:lpstr>PowerPoint Presentation</vt:lpstr>
      <vt:lpstr>What is the UCRA?</vt:lpstr>
      <vt:lpstr>Who is subject to the UCRA?</vt:lpstr>
      <vt:lpstr>How are UCR Fees Assessed?</vt:lpstr>
      <vt:lpstr>Qualified Motor Vehicle?</vt:lpstr>
      <vt:lpstr>Definition</vt:lpstr>
      <vt:lpstr>Recreational Vehicle</vt:lpstr>
      <vt:lpstr>Recreations Vehicle, do I report miles on this?</vt:lpstr>
      <vt:lpstr>Portia’s new motorhome, can she apportion it?</vt:lpstr>
      <vt:lpstr>PowerPoint Presentation</vt:lpstr>
      <vt:lpstr>PowerPoint Presentation</vt:lpstr>
      <vt:lpstr>1989 Chevrolet C3500 </vt:lpstr>
      <vt:lpstr>2001 International 4900 4X2 Conv</vt:lpstr>
      <vt:lpstr>Would this vehicle have to be registered as an IRP unit?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Meise</dc:creator>
  <cp:lastModifiedBy>Debbie Meise</cp:lastModifiedBy>
  <cp:revision>3</cp:revision>
  <dcterms:created xsi:type="dcterms:W3CDTF">2013-09-25T15:48:21Z</dcterms:created>
  <dcterms:modified xsi:type="dcterms:W3CDTF">2013-10-10T18:51:06Z</dcterms:modified>
</cp:coreProperties>
</file>