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56" r:id="rId2"/>
    <p:sldId id="306" r:id="rId3"/>
    <p:sldId id="288" r:id="rId4"/>
    <p:sldId id="304" r:id="rId5"/>
    <p:sldId id="302" r:id="rId6"/>
    <p:sldId id="303" r:id="rId7"/>
    <p:sldId id="301" r:id="rId8"/>
    <p:sldId id="311" r:id="rId9"/>
    <p:sldId id="305" r:id="rId10"/>
    <p:sldId id="299" r:id="rId11"/>
    <p:sldId id="309" r:id="rId12"/>
    <p:sldId id="292" r:id="rId13"/>
    <p:sldId id="274" r:id="rId14"/>
    <p:sldId id="310" r:id="rId15"/>
    <p:sldId id="317" r:id="rId16"/>
    <p:sldId id="320" r:id="rId17"/>
    <p:sldId id="312" r:id="rId18"/>
    <p:sldId id="307" r:id="rId19"/>
    <p:sldId id="318" r:id="rId20"/>
    <p:sldId id="319" r:id="rId21"/>
    <p:sldId id="321" r:id="rId22"/>
    <p:sldId id="322" r:id="rId23"/>
    <p:sldId id="323" r:id="rId24"/>
    <p:sldId id="324" r:id="rId25"/>
    <p:sldId id="325" r:id="rId26"/>
    <p:sldId id="327" r:id="rId27"/>
    <p:sldId id="326" r:id="rId28"/>
    <p:sldId id="295" r:id="rId29"/>
    <p:sldId id="296" r:id="rId30"/>
    <p:sldId id="313" r:id="rId31"/>
    <p:sldId id="297" r:id="rId32"/>
    <p:sldId id="314" r:id="rId33"/>
    <p:sldId id="293" r:id="rId34"/>
    <p:sldId id="315" r:id="rId35"/>
    <p:sldId id="316" r:id="rId36"/>
    <p:sldId id="280" r:id="rId37"/>
  </p:sldIdLst>
  <p:sldSz cx="9144000" cy="6858000" type="screen4x3"/>
  <p:notesSz cx="6858000" cy="9144000"/>
  <p:defaultTextStyle>
    <a:defPPr>
      <a:defRPr lang="en-US"/>
    </a:defPPr>
    <a:lvl1pPr algn="l" rtl="0" fontAlgn="base">
      <a:spcBef>
        <a:spcPct val="0"/>
      </a:spcBef>
      <a:spcAft>
        <a:spcPct val="0"/>
      </a:spcAft>
      <a:defRPr sz="1600" b="1" u="sng" kern="1200">
        <a:solidFill>
          <a:schemeClr val="tx1"/>
        </a:solidFill>
        <a:latin typeface="Arial" charset="0"/>
        <a:ea typeface="+mn-ea"/>
        <a:cs typeface="+mn-cs"/>
      </a:defRPr>
    </a:lvl1pPr>
    <a:lvl2pPr marL="457200" algn="l" rtl="0" fontAlgn="base">
      <a:spcBef>
        <a:spcPct val="0"/>
      </a:spcBef>
      <a:spcAft>
        <a:spcPct val="0"/>
      </a:spcAft>
      <a:defRPr sz="1600" b="1" u="sng" kern="1200">
        <a:solidFill>
          <a:schemeClr val="tx1"/>
        </a:solidFill>
        <a:latin typeface="Arial" charset="0"/>
        <a:ea typeface="+mn-ea"/>
        <a:cs typeface="+mn-cs"/>
      </a:defRPr>
    </a:lvl2pPr>
    <a:lvl3pPr marL="914400" algn="l" rtl="0" fontAlgn="base">
      <a:spcBef>
        <a:spcPct val="0"/>
      </a:spcBef>
      <a:spcAft>
        <a:spcPct val="0"/>
      </a:spcAft>
      <a:defRPr sz="1600" b="1" u="sng" kern="1200">
        <a:solidFill>
          <a:schemeClr val="tx1"/>
        </a:solidFill>
        <a:latin typeface="Arial" charset="0"/>
        <a:ea typeface="+mn-ea"/>
        <a:cs typeface="+mn-cs"/>
      </a:defRPr>
    </a:lvl3pPr>
    <a:lvl4pPr marL="1371600" algn="l" rtl="0" fontAlgn="base">
      <a:spcBef>
        <a:spcPct val="0"/>
      </a:spcBef>
      <a:spcAft>
        <a:spcPct val="0"/>
      </a:spcAft>
      <a:defRPr sz="1600" b="1" u="sng" kern="1200">
        <a:solidFill>
          <a:schemeClr val="tx1"/>
        </a:solidFill>
        <a:latin typeface="Arial" charset="0"/>
        <a:ea typeface="+mn-ea"/>
        <a:cs typeface="+mn-cs"/>
      </a:defRPr>
    </a:lvl4pPr>
    <a:lvl5pPr marL="1828800" algn="l" rtl="0" fontAlgn="base">
      <a:spcBef>
        <a:spcPct val="0"/>
      </a:spcBef>
      <a:spcAft>
        <a:spcPct val="0"/>
      </a:spcAft>
      <a:defRPr sz="1600" b="1" u="sng" kern="1200">
        <a:solidFill>
          <a:schemeClr val="tx1"/>
        </a:solidFill>
        <a:latin typeface="Arial" charset="0"/>
        <a:ea typeface="+mn-ea"/>
        <a:cs typeface="+mn-cs"/>
      </a:defRPr>
    </a:lvl5pPr>
    <a:lvl6pPr marL="2286000" algn="l" defTabSz="914400" rtl="0" eaLnBrk="1" latinLnBrk="0" hangingPunct="1">
      <a:defRPr sz="1600" b="1" u="sng" kern="1200">
        <a:solidFill>
          <a:schemeClr val="tx1"/>
        </a:solidFill>
        <a:latin typeface="Arial" charset="0"/>
        <a:ea typeface="+mn-ea"/>
        <a:cs typeface="+mn-cs"/>
      </a:defRPr>
    </a:lvl6pPr>
    <a:lvl7pPr marL="2743200" algn="l" defTabSz="914400" rtl="0" eaLnBrk="1" latinLnBrk="0" hangingPunct="1">
      <a:defRPr sz="1600" b="1" u="sng" kern="1200">
        <a:solidFill>
          <a:schemeClr val="tx1"/>
        </a:solidFill>
        <a:latin typeface="Arial" charset="0"/>
        <a:ea typeface="+mn-ea"/>
        <a:cs typeface="+mn-cs"/>
      </a:defRPr>
    </a:lvl7pPr>
    <a:lvl8pPr marL="3200400" algn="l" defTabSz="914400" rtl="0" eaLnBrk="1" latinLnBrk="0" hangingPunct="1">
      <a:defRPr sz="1600" b="1" u="sng" kern="1200">
        <a:solidFill>
          <a:schemeClr val="tx1"/>
        </a:solidFill>
        <a:latin typeface="Arial" charset="0"/>
        <a:ea typeface="+mn-ea"/>
        <a:cs typeface="+mn-cs"/>
      </a:defRPr>
    </a:lvl8pPr>
    <a:lvl9pPr marL="3657600" algn="l" defTabSz="914400" rtl="0" eaLnBrk="1" latinLnBrk="0" hangingPunct="1">
      <a:defRPr sz="1600" b="1" u="sng"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5F5F5F"/>
    <a:srgbClr val="EACB6F"/>
    <a:srgbClr val="808080"/>
    <a:srgbClr val="FFFF00"/>
    <a:srgbClr val="CCECFF"/>
    <a:srgbClr val="FF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399" autoAdjust="0"/>
    <p:restoredTop sz="94726" autoAdjust="0"/>
  </p:normalViewPr>
  <p:slideViewPr>
    <p:cSldViewPr>
      <p:cViewPr varScale="1">
        <p:scale>
          <a:sx n="85" d="100"/>
          <a:sy n="85" d="100"/>
        </p:scale>
        <p:origin x="-1522" y="-86"/>
      </p:cViewPr>
      <p:guideLst>
        <p:guide orient="horz" pos="2160"/>
        <p:guide pos="2880"/>
      </p:guideLst>
    </p:cSldViewPr>
  </p:slideViewPr>
  <p:outlineViewPr>
    <p:cViewPr>
      <p:scale>
        <a:sx n="33" d="100"/>
        <a:sy n="33" d="100"/>
      </p:scale>
      <p:origin x="36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defRPr sz="1200" b="0" u="none"/>
            </a:lvl1pPr>
          </a:lstStyle>
          <a:p>
            <a:pPr>
              <a:defRPr/>
            </a:pPr>
            <a:endParaRPr lang="en-US"/>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a:defRPr sz="1200" b="0" u="none"/>
            </a:lvl1pPr>
          </a:lstStyle>
          <a:p>
            <a:pPr>
              <a:defRPr/>
            </a:pPr>
            <a:endParaRPr lang="en-US"/>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defRPr sz="1200" b="0" u="none"/>
            </a:lvl1pPr>
          </a:lstStyle>
          <a:p>
            <a:pPr>
              <a:defRPr/>
            </a:pPr>
            <a:endParaRPr lang="en-US"/>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a:defRPr sz="1200" b="0" u="none"/>
            </a:lvl1pPr>
          </a:lstStyle>
          <a:p>
            <a:pPr>
              <a:defRPr/>
            </a:pPr>
            <a:fld id="{4403A683-FAE6-460C-AC27-56284FD5CD13}" type="slidenum">
              <a:rPr lang="en-US"/>
              <a:pPr>
                <a:defRPr/>
              </a:pPr>
              <a:t>‹#›</a:t>
            </a:fld>
            <a:endParaRPr lang="en-US"/>
          </a:p>
        </p:txBody>
      </p:sp>
    </p:spTree>
    <p:extLst>
      <p:ext uri="{BB962C8B-B14F-4D97-AF65-F5344CB8AC3E}">
        <p14:creationId xmlns:p14="http://schemas.microsoft.com/office/powerpoint/2010/main" val="3813687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D78FAAF-8164-4623-8756-837259F45B2C}" type="datetimeFigureOut">
              <a:rPr lang="en-US"/>
              <a:pPr>
                <a:defRPr/>
              </a:pPr>
              <a:t>10/2/2014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1859A70-32B0-40AE-978F-3ED9B375D5CE}" type="slidenum">
              <a:rPr lang="en-US"/>
              <a:pPr>
                <a:defRPr/>
              </a:pPr>
              <a:t>‹#›</a:t>
            </a:fld>
            <a:endParaRPr lang="en-US"/>
          </a:p>
        </p:txBody>
      </p:sp>
    </p:spTree>
    <p:extLst>
      <p:ext uri="{BB962C8B-B14F-4D97-AF65-F5344CB8AC3E}">
        <p14:creationId xmlns:p14="http://schemas.microsoft.com/office/powerpoint/2010/main" val="2234665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2E93A9-B950-4B1B-A35C-CFEC351C8777}"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Bankruptcy court is a court of equity, so this type of motion is a fairness issue</a:t>
            </a:r>
          </a:p>
          <a:p>
            <a:pPr eaLnBrk="1" hangingPunct="1">
              <a:spcBef>
                <a:spcPct val="0"/>
              </a:spcBef>
            </a:pPr>
            <a:r>
              <a:rPr lang="en-US" smtClean="0"/>
              <a:t>6 months to file claim </a:t>
            </a: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0874E0-D4CE-4F44-B036-0E63EA4833AC}" type="slidenum">
              <a:rPr lang="en-US" smtClean="0"/>
              <a:pPr/>
              <a:t>20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9628AB-EF3C-457C-86AF-69136EC16B78}" type="slidenum">
              <a:rPr lang="en-US" smtClean="0"/>
              <a:pPr/>
              <a:t>21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Perfect, meaning to establish priorty over another creditor</a:t>
            </a:r>
          </a:p>
          <a:p>
            <a:pPr eaLnBrk="1" hangingPunct="1">
              <a:spcBef>
                <a:spcPct val="0"/>
              </a:spcBef>
            </a:pPr>
            <a:r>
              <a:rPr lang="en-US" smtClean="0"/>
              <a:t>It’s about cohateness (making public) – notice to the world</a:t>
            </a:r>
          </a:p>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8873DA-C5C9-4F7A-9D7C-E35F23CE25FC}" type="slidenum">
              <a:rPr lang="en-US" smtClean="0"/>
              <a:pPr/>
              <a:t>22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Attorney fees/ damages (overdraft fees, etc.)/ monetary sanctions</a:t>
            </a:r>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D3FD04-0814-439E-AA1D-0AC18371D4AF}" type="slidenum">
              <a:rPr lang="en-US" smtClean="0"/>
              <a:pPr/>
              <a:t>23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Company A files B/R; Jimmy, Bob, and Sally are Responsible Officers</a:t>
            </a:r>
          </a:p>
          <a:p>
            <a:pPr eaLnBrk="1" hangingPunct="1"/>
            <a:r>
              <a:rPr lang="en-US" smtClean="0"/>
              <a:t>A’s taxes are discharged</a:t>
            </a:r>
          </a:p>
          <a:p>
            <a:pPr eaLnBrk="1" hangingPunct="1"/>
            <a:r>
              <a:rPr lang="en-US" smtClean="0"/>
              <a:t>State might be able to go after Jimmy, Bob, and Sally</a:t>
            </a:r>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7366F4-CADB-4B91-9515-E4F27C17A76A}" type="slidenum">
              <a:rPr lang="en-US" smtClean="0"/>
              <a:pPr/>
              <a:t>24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This has to do with preference issues – a trustee might look back and see what was paid and determine that money should be paid back to go to other creditors.</a:t>
            </a:r>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0F2D7C-8EFE-4CFC-B776-9746355F00B3}" type="slidenum">
              <a:rPr lang="en-US" smtClean="0"/>
              <a:pPr/>
              <a:t>25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262155-A6DC-4ED5-8910-9F2273F88A88}" type="slidenum">
              <a:rPr lang="en-US" smtClean="0"/>
              <a:pPr/>
              <a:t>26</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E7D317-EA20-4C7A-9FA4-F400BC42FAE3}"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14F6F4-AF48-4622-9A04-993D3CB22782}"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are bankruptcy rules, district court rules, and bankruptcy court rules</a:t>
            </a:r>
          </a:p>
          <a:p>
            <a:pPr eaLnBrk="1" hangingPunct="1">
              <a:spcBef>
                <a:spcPct val="0"/>
              </a:spcBef>
            </a:pPr>
            <a:r>
              <a:rPr lang="en-US" smtClean="0"/>
              <a:t>Can skip DC and go to CC, b/c not enough case law at that level</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CEEEF7-1364-46C7-8AB3-23D6A9A5090F}"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5A5613-CC78-46A0-9E70-3102F2C6F0D1}"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Confirmed means everyone agrees</a:t>
            </a:r>
          </a:p>
          <a:p>
            <a:pPr eaLnBrk="1" hangingPunct="1">
              <a:spcBef>
                <a:spcPct val="0"/>
              </a:spcBef>
            </a:pPr>
            <a:r>
              <a:rPr lang="en-US" smtClean="0"/>
              <a:t>Keep eyes on liquidated 11, because company could sell to new subsidiary, get rid of liens</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F35A5A-1B91-480C-8182-CDFF511537E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3EFEBA-44D6-4B8E-B252-3950FE6E00AA}"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B38198-71E0-408C-A753-5EF47C316560}"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Demand notices are a good thing, because you can finalize the amount</a:t>
            </a:r>
          </a:p>
          <a:p>
            <a:pPr eaLnBrk="1" hangingPunct="1">
              <a:spcBef>
                <a:spcPct val="0"/>
              </a:spcBef>
            </a:pPr>
            <a:r>
              <a:rPr lang="en-US" smtClean="0"/>
              <a:t>Secured - $, Unsecured priority – maybe $, general unsecured – not good</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8C9E53-A821-4C1C-B30A-9299754586E5}" type="slidenum">
              <a:rPr lang="en-US" smtClean="0"/>
              <a:pPr/>
              <a:t>16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7" descr="ppoint4copy"/>
          <p:cNvPicPr>
            <a:picLocks noChangeAspect="1" noChangeArrowheads="1"/>
          </p:cNvPicPr>
          <p:nvPr/>
        </p:nvPicPr>
        <p:blipFill>
          <a:blip r:embed="rId2" cstate="print"/>
          <a:srcRect/>
          <a:stretch>
            <a:fillRect/>
          </a:stretch>
        </p:blipFill>
        <p:spPr bwMode="auto">
          <a:xfrm>
            <a:off x="-304800" y="-228600"/>
            <a:ext cx="9753600" cy="7315200"/>
          </a:xfrm>
          <a:prstGeom prst="rect">
            <a:avLst/>
          </a:prstGeom>
          <a:noFill/>
          <a:ln w="9525">
            <a:noFill/>
            <a:miter lim="800000"/>
            <a:headEnd/>
            <a:tailEnd/>
          </a:ln>
        </p:spPr>
      </p:pic>
      <p:sp>
        <p:nvSpPr>
          <p:cNvPr id="17410" name="Rectangle 2"/>
          <p:cNvSpPr>
            <a:spLocks noGrp="1" noChangeArrowheads="1"/>
          </p:cNvSpPr>
          <p:nvPr>
            <p:ph type="ctrTitle"/>
          </p:nvPr>
        </p:nvSpPr>
        <p:spPr>
          <a:xfrm>
            <a:off x="4191000" y="2971800"/>
            <a:ext cx="4419600" cy="936625"/>
          </a:xfrm>
        </p:spPr>
        <p:txBody>
          <a:bodyPr/>
          <a:lstStyle>
            <a:lvl1pPr>
              <a:defRPr/>
            </a:lvl1pPr>
          </a:lstStyle>
          <a:p>
            <a:r>
              <a:rPr lang="en-US"/>
              <a:t>Click to edit Master title style</a:t>
            </a:r>
          </a:p>
        </p:txBody>
      </p:sp>
      <p:sp>
        <p:nvSpPr>
          <p:cNvPr id="17411" name="Rectangle 3"/>
          <p:cNvSpPr>
            <a:spLocks noGrp="1" noChangeArrowheads="1"/>
          </p:cNvSpPr>
          <p:nvPr>
            <p:ph type="subTitle" idx="1"/>
          </p:nvPr>
        </p:nvSpPr>
        <p:spPr>
          <a:xfrm>
            <a:off x="4419600" y="3962400"/>
            <a:ext cx="3581400" cy="19050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fld id="{076C68B8-D50B-4C38-8B58-B8414B490767}" type="datetime2">
              <a:rPr lang="en-US"/>
              <a:pPr>
                <a:defRPr/>
              </a:pPr>
              <a:t>Thursday, October 02, 2014</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DC1E8D1-F0AF-401B-A91E-30C195FF9A4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6E4E8B5-B49F-464B-9AC4-291534F24CFE}" type="datetime2">
              <a:rPr lang="en-US"/>
              <a:pPr>
                <a:defRPr/>
              </a:pPr>
              <a:t>Thursday, October 02, 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1BC50C-3DBB-4FE9-9357-CCC3E0F9C0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048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262AB7A-D620-4967-B522-D36C53257B47}" type="datetime2">
              <a:rPr lang="en-US"/>
              <a:pPr>
                <a:defRPr/>
              </a:pPr>
              <a:t>Thursday, October 02, 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B0264B-153A-4910-BF78-08FE269866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64C9E9B-8F76-4180-A37D-9AA3C056C4F5}" type="datetime2">
              <a:rPr lang="en-US"/>
              <a:pPr>
                <a:defRPr/>
              </a:pPr>
              <a:t>Thursday, October 02, 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DE5302-E9AB-4CED-A36A-6DBEF1ED40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9D39D66-5804-4EC7-8727-1B09CE865C59}" type="datetime2">
              <a:rPr lang="en-US"/>
              <a:pPr>
                <a:defRPr/>
              </a:pPr>
              <a:t>Thursday, October 02, 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C49B75-74BF-4D98-A755-4632C1030A0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828800"/>
            <a:ext cx="34671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828800"/>
            <a:ext cx="34671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71D75C3-F06E-4722-9BA2-DAFB8FD31092}" type="datetime2">
              <a:rPr lang="en-US"/>
              <a:pPr>
                <a:defRPr/>
              </a:pPr>
              <a:t>Thursday, October 02, 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7315D1-F554-4EAC-B088-8D0DC1B6FF8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F53CA07-2D64-42E1-8FE3-4B1509AF2F71}" type="datetime2">
              <a:rPr lang="en-US"/>
              <a:pPr>
                <a:defRPr/>
              </a:pPr>
              <a:t>Thursday, October 02, 2014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C97918-CCC1-4B1E-A043-56BF380FBE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383538D-AAC2-45EC-9EC8-FA9201EFA85B}" type="datetime2">
              <a:rPr lang="en-US"/>
              <a:pPr>
                <a:defRPr/>
              </a:pPr>
              <a:t>Thursday, October 02, 2014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7BA9A4D-6FED-4923-A571-17F6D6D208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2A19D85-AC80-4D02-95D1-307DCD9DA853}" type="datetime2">
              <a:rPr lang="en-US"/>
              <a:pPr>
                <a:defRPr/>
              </a:pPr>
              <a:t>Thursday, October 02, 2014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E716C34-3DBE-4FDA-AC86-5980E554F36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47014AF-12EB-4F0A-AC77-780158DA0C98}" type="datetime2">
              <a:rPr lang="en-US"/>
              <a:pPr>
                <a:defRPr/>
              </a:pPr>
              <a:t>Thursday, October 02, 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56206D-13A1-452E-B9E2-5B85696E21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71A8A7-C15A-4EFB-928F-5B35A0D0688D}" type="datetime2">
              <a:rPr lang="en-US"/>
              <a:pPr>
                <a:defRPr/>
              </a:pPr>
              <a:t>Thursday, October 02, 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E22533-8351-471D-9359-014071A5F0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828800"/>
            <a:ext cx="7086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0" name="Rectangle 4"/>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u="none">
                <a:solidFill>
                  <a:schemeClr val="bg1"/>
                </a:solidFill>
              </a:defRPr>
            </a:lvl1pPr>
          </a:lstStyle>
          <a:p>
            <a:pPr>
              <a:defRPr/>
            </a:pPr>
            <a:fld id="{3103E9EE-05DF-4BAD-8CDC-7399F0F24C55}" type="datetime2">
              <a:rPr lang="en-US"/>
              <a:pPr>
                <a:defRPr/>
              </a:pPr>
              <a:t>Thursday, October 02, 2014</a:t>
            </a:fld>
            <a:endParaRPr lang="en-US"/>
          </a:p>
        </p:txBody>
      </p:sp>
      <p:sp>
        <p:nvSpPr>
          <p:cNvPr id="143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u="none"/>
            </a:lvl1pPr>
          </a:lstStyle>
          <a:p>
            <a:pPr>
              <a:defRPr/>
            </a:pPr>
            <a:endParaRPr lang="en-US"/>
          </a:p>
        </p:txBody>
      </p:sp>
      <p:sp>
        <p:nvSpPr>
          <p:cNvPr id="14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u="none"/>
            </a:lvl1pPr>
          </a:lstStyle>
          <a:p>
            <a:pPr>
              <a:defRPr/>
            </a:pPr>
            <a:fld id="{B5D85103-16DE-4443-820F-EAEA850EFB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a:solidFill>
            <a:srgbClr val="336699"/>
          </a:solidFill>
          <a:latin typeface="+mj-lt"/>
          <a:ea typeface="+mj-ea"/>
          <a:cs typeface="+mj-cs"/>
        </a:defRPr>
      </a:lvl1pPr>
      <a:lvl2pPr algn="ctr" rtl="0" eaLnBrk="0" fontAlgn="base" hangingPunct="0">
        <a:spcBef>
          <a:spcPct val="0"/>
        </a:spcBef>
        <a:spcAft>
          <a:spcPct val="0"/>
        </a:spcAft>
        <a:defRPr sz="2400">
          <a:solidFill>
            <a:srgbClr val="336699"/>
          </a:solidFill>
          <a:latin typeface="Arial" charset="0"/>
        </a:defRPr>
      </a:lvl2pPr>
      <a:lvl3pPr algn="ctr" rtl="0" eaLnBrk="0" fontAlgn="base" hangingPunct="0">
        <a:spcBef>
          <a:spcPct val="0"/>
        </a:spcBef>
        <a:spcAft>
          <a:spcPct val="0"/>
        </a:spcAft>
        <a:defRPr sz="2400">
          <a:solidFill>
            <a:srgbClr val="336699"/>
          </a:solidFill>
          <a:latin typeface="Arial" charset="0"/>
        </a:defRPr>
      </a:lvl3pPr>
      <a:lvl4pPr algn="ctr" rtl="0" eaLnBrk="0" fontAlgn="base" hangingPunct="0">
        <a:spcBef>
          <a:spcPct val="0"/>
        </a:spcBef>
        <a:spcAft>
          <a:spcPct val="0"/>
        </a:spcAft>
        <a:defRPr sz="2400">
          <a:solidFill>
            <a:srgbClr val="336699"/>
          </a:solidFill>
          <a:latin typeface="Arial" charset="0"/>
        </a:defRPr>
      </a:lvl4pPr>
      <a:lvl5pPr algn="ctr" rtl="0" eaLnBrk="0" fontAlgn="base" hangingPunct="0">
        <a:spcBef>
          <a:spcPct val="0"/>
        </a:spcBef>
        <a:spcAft>
          <a:spcPct val="0"/>
        </a:spcAft>
        <a:defRPr sz="2400">
          <a:solidFill>
            <a:srgbClr val="336699"/>
          </a:solidFill>
          <a:latin typeface="Arial" charset="0"/>
        </a:defRPr>
      </a:lvl5pPr>
      <a:lvl6pPr marL="457200" algn="ctr" rtl="0" fontAlgn="base">
        <a:spcBef>
          <a:spcPct val="0"/>
        </a:spcBef>
        <a:spcAft>
          <a:spcPct val="0"/>
        </a:spcAft>
        <a:defRPr sz="2400">
          <a:solidFill>
            <a:srgbClr val="336699"/>
          </a:solidFill>
          <a:latin typeface="Arial" charset="0"/>
        </a:defRPr>
      </a:lvl6pPr>
      <a:lvl7pPr marL="914400" algn="ctr" rtl="0" fontAlgn="base">
        <a:spcBef>
          <a:spcPct val="0"/>
        </a:spcBef>
        <a:spcAft>
          <a:spcPct val="0"/>
        </a:spcAft>
        <a:defRPr sz="2400">
          <a:solidFill>
            <a:srgbClr val="336699"/>
          </a:solidFill>
          <a:latin typeface="Arial" charset="0"/>
        </a:defRPr>
      </a:lvl7pPr>
      <a:lvl8pPr marL="1371600" algn="ctr" rtl="0" fontAlgn="base">
        <a:spcBef>
          <a:spcPct val="0"/>
        </a:spcBef>
        <a:spcAft>
          <a:spcPct val="0"/>
        </a:spcAft>
        <a:defRPr sz="2400">
          <a:solidFill>
            <a:srgbClr val="336699"/>
          </a:solidFill>
          <a:latin typeface="Arial" charset="0"/>
        </a:defRPr>
      </a:lvl8pPr>
      <a:lvl9pPr marL="1828800" algn="ctr" rtl="0" fontAlgn="base">
        <a:spcBef>
          <a:spcPct val="0"/>
        </a:spcBef>
        <a:spcAft>
          <a:spcPct val="0"/>
        </a:spcAft>
        <a:defRPr sz="2400">
          <a:solidFill>
            <a:srgbClr val="336699"/>
          </a:solidFill>
          <a:latin typeface="Arial" charset="0"/>
        </a:defRPr>
      </a:lvl9pPr>
    </p:titleStyle>
    <p:bodyStyle>
      <a:lvl1pPr marL="342900" indent="-342900" algn="l" rtl="0" eaLnBrk="0" fontAlgn="base" hangingPunct="0">
        <a:spcBef>
          <a:spcPct val="20000"/>
        </a:spcBef>
        <a:spcAft>
          <a:spcPct val="0"/>
        </a:spcAft>
        <a:buChar char="•"/>
        <a:defRPr>
          <a:solidFill>
            <a:srgbClr val="5F5F5F"/>
          </a:solidFill>
          <a:latin typeface="+mn-lt"/>
          <a:ea typeface="+mn-ea"/>
          <a:cs typeface="+mn-cs"/>
        </a:defRPr>
      </a:lvl1pPr>
      <a:lvl2pPr marL="742950" indent="-285750" algn="l" rtl="0" eaLnBrk="0" fontAlgn="base" hangingPunct="0">
        <a:spcBef>
          <a:spcPct val="20000"/>
        </a:spcBef>
        <a:spcAft>
          <a:spcPct val="0"/>
        </a:spcAft>
        <a:buChar char="•"/>
        <a:defRPr>
          <a:solidFill>
            <a:srgbClr val="5F5F5F"/>
          </a:solidFill>
          <a:latin typeface="+mn-lt"/>
        </a:defRPr>
      </a:lvl2pPr>
      <a:lvl3pPr marL="1143000" indent="-228600" algn="l" rtl="0" eaLnBrk="0" fontAlgn="base" hangingPunct="0">
        <a:spcBef>
          <a:spcPct val="20000"/>
        </a:spcBef>
        <a:spcAft>
          <a:spcPct val="0"/>
        </a:spcAft>
        <a:buChar char="•"/>
        <a:defRPr>
          <a:solidFill>
            <a:srgbClr val="5F5F5F"/>
          </a:solidFill>
          <a:latin typeface="+mn-lt"/>
        </a:defRPr>
      </a:lvl3pPr>
      <a:lvl4pPr marL="1600200" indent="-228600" algn="l" rtl="0" eaLnBrk="0" fontAlgn="base" hangingPunct="0">
        <a:spcBef>
          <a:spcPct val="20000"/>
        </a:spcBef>
        <a:spcAft>
          <a:spcPct val="0"/>
        </a:spcAft>
        <a:buChar char="•"/>
        <a:defRPr>
          <a:solidFill>
            <a:srgbClr val="5F5F5F"/>
          </a:solidFill>
          <a:latin typeface="+mn-lt"/>
        </a:defRPr>
      </a:lvl4pPr>
      <a:lvl5pPr marL="2057400" indent="-228600" algn="l" rtl="0" eaLnBrk="0" fontAlgn="base" hangingPunct="0">
        <a:spcBef>
          <a:spcPct val="20000"/>
        </a:spcBef>
        <a:spcAft>
          <a:spcPct val="0"/>
        </a:spcAft>
        <a:buChar char="•"/>
        <a:defRPr>
          <a:solidFill>
            <a:srgbClr val="5F5F5F"/>
          </a:solidFill>
          <a:latin typeface="+mn-lt"/>
        </a:defRPr>
      </a:lvl5pPr>
      <a:lvl6pPr marL="2514600" indent="-228600" algn="l" rtl="0" fontAlgn="base">
        <a:spcBef>
          <a:spcPct val="20000"/>
        </a:spcBef>
        <a:spcAft>
          <a:spcPct val="0"/>
        </a:spcAft>
        <a:buChar char="•"/>
        <a:defRPr>
          <a:solidFill>
            <a:srgbClr val="5F5F5F"/>
          </a:solidFill>
          <a:latin typeface="+mn-lt"/>
        </a:defRPr>
      </a:lvl6pPr>
      <a:lvl7pPr marL="2971800" indent="-228600" algn="l" rtl="0" fontAlgn="base">
        <a:spcBef>
          <a:spcPct val="20000"/>
        </a:spcBef>
        <a:spcAft>
          <a:spcPct val="0"/>
        </a:spcAft>
        <a:buChar char="•"/>
        <a:defRPr>
          <a:solidFill>
            <a:srgbClr val="5F5F5F"/>
          </a:solidFill>
          <a:latin typeface="+mn-lt"/>
        </a:defRPr>
      </a:lvl7pPr>
      <a:lvl8pPr marL="3429000" indent="-228600" algn="l" rtl="0" fontAlgn="base">
        <a:spcBef>
          <a:spcPct val="20000"/>
        </a:spcBef>
        <a:spcAft>
          <a:spcPct val="0"/>
        </a:spcAft>
        <a:buChar char="•"/>
        <a:defRPr>
          <a:solidFill>
            <a:srgbClr val="5F5F5F"/>
          </a:solidFill>
          <a:latin typeface="+mn-lt"/>
        </a:defRPr>
      </a:lvl8pPr>
      <a:lvl9pPr marL="3886200" indent="-228600" algn="l" rtl="0" fontAlgn="base">
        <a:spcBef>
          <a:spcPct val="20000"/>
        </a:spcBef>
        <a:spcAft>
          <a:spcPct val="0"/>
        </a:spcAft>
        <a:buChar char="•"/>
        <a:defRPr>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dt" sz="quarter" idx="10"/>
          </p:nvPr>
        </p:nvSpPr>
        <p:spPr>
          <a:xfrm>
            <a:off x="-76200" y="6172200"/>
            <a:ext cx="2133600" cy="476250"/>
          </a:xfrm>
          <a:noFill/>
        </p:spPr>
        <p:txBody>
          <a:bodyPr/>
          <a:lstStyle/>
          <a:p>
            <a:fld id="{EA54C172-8159-4573-B220-7511B1B22B83}" type="datetime2">
              <a:rPr lang="en-US" sz="1200" smtClean="0"/>
              <a:pPr/>
              <a:t>Thursday, October 02, 2014</a:t>
            </a:fld>
            <a:endParaRPr lang="en-US" sz="1200" smtClean="0"/>
          </a:p>
        </p:txBody>
      </p:sp>
      <p:sp>
        <p:nvSpPr>
          <p:cNvPr id="6" name="Rectangle 5"/>
          <p:cNvSpPr/>
          <p:nvPr/>
        </p:nvSpPr>
        <p:spPr>
          <a:xfrm>
            <a:off x="3810000" y="228600"/>
            <a:ext cx="4977527" cy="3416320"/>
          </a:xfrm>
          <a:prstGeom prst="rect">
            <a:avLst/>
          </a:prstGeom>
          <a:noFill/>
        </p:spPr>
        <p:txBody>
          <a:bodyPr>
            <a:spAutoFit/>
          </a:bodyPr>
          <a:lstStyle/>
          <a:p>
            <a:pPr>
              <a:defRPr/>
            </a:pPr>
            <a:r>
              <a:rPr lang="en-US" sz="7200" b="0" u="none" dirty="0">
                <a:ln w="18415" cmpd="sng">
                  <a:solidFill>
                    <a:srgbClr val="FFFFFF"/>
                  </a:solidFill>
                  <a:prstDash val="solid"/>
                </a:ln>
                <a:solidFill>
                  <a:srgbClr val="5F5F5F"/>
                </a:solidFill>
                <a:effectLst>
                  <a:outerShdw blurRad="63500" dir="3600000" algn="tl" rotWithShape="0">
                    <a:srgbClr val="000000">
                      <a:alpha val="70000"/>
                    </a:srgbClr>
                  </a:outerShdw>
                </a:effectLst>
                <a:latin typeface="Arial" pitchFamily="34" charset="0"/>
                <a:cs typeface="Arial" pitchFamily="34" charset="0"/>
              </a:rPr>
              <a:t>IFTA</a:t>
            </a:r>
            <a:br>
              <a:rPr lang="en-US" sz="7200" b="0" u="none" dirty="0">
                <a:ln w="18415" cmpd="sng">
                  <a:solidFill>
                    <a:srgbClr val="FFFFFF"/>
                  </a:solidFill>
                  <a:prstDash val="solid"/>
                </a:ln>
                <a:solidFill>
                  <a:srgbClr val="5F5F5F"/>
                </a:solidFill>
                <a:effectLst>
                  <a:outerShdw blurRad="63500" dir="3600000" algn="tl" rotWithShape="0">
                    <a:srgbClr val="000000">
                      <a:alpha val="70000"/>
                    </a:srgbClr>
                  </a:outerShdw>
                </a:effectLst>
                <a:latin typeface="Arial" pitchFamily="34" charset="0"/>
                <a:cs typeface="Arial" pitchFamily="34" charset="0"/>
              </a:rPr>
            </a:br>
            <a:r>
              <a:rPr lang="en-US" sz="7200" b="0" u="none" dirty="0">
                <a:ln w="18415" cmpd="sng">
                  <a:solidFill>
                    <a:srgbClr val="FFFFFF"/>
                  </a:solidFill>
                  <a:prstDash val="solid"/>
                </a:ln>
                <a:solidFill>
                  <a:srgbClr val="5F5F5F"/>
                </a:solidFill>
                <a:effectLst>
                  <a:outerShdw blurRad="63500" dir="3600000" algn="tl" rotWithShape="0">
                    <a:srgbClr val="000000">
                      <a:alpha val="70000"/>
                    </a:srgbClr>
                  </a:outerShdw>
                </a:effectLst>
                <a:latin typeface="Arial" pitchFamily="34" charset="0"/>
                <a:cs typeface="Arial" pitchFamily="34" charset="0"/>
              </a:rPr>
              <a:t>Bankruptcy </a:t>
            </a:r>
          </a:p>
          <a:p>
            <a:pPr>
              <a:defRPr/>
            </a:pPr>
            <a:r>
              <a:rPr lang="en-US" sz="7200" b="0" u="none" dirty="0">
                <a:ln w="18415" cmpd="sng">
                  <a:solidFill>
                    <a:srgbClr val="FFFFFF"/>
                  </a:solidFill>
                  <a:prstDash val="solid"/>
                </a:ln>
                <a:solidFill>
                  <a:srgbClr val="5F5F5F"/>
                </a:solidFill>
                <a:effectLst>
                  <a:outerShdw blurRad="63500" dir="3600000" algn="tl" rotWithShape="0">
                    <a:srgbClr val="000000">
                      <a:alpha val="70000"/>
                    </a:srgbClr>
                  </a:outerShdw>
                </a:effectLst>
                <a:latin typeface="Arial" pitchFamily="34" charset="0"/>
                <a:cs typeface="Arial" pitchFamily="34" charset="0"/>
              </a:rPr>
              <a:t>Overview</a:t>
            </a:r>
          </a:p>
        </p:txBody>
      </p:sp>
      <p:sp>
        <p:nvSpPr>
          <p:cNvPr id="10" name="Rectangle 9"/>
          <p:cNvSpPr/>
          <p:nvPr/>
        </p:nvSpPr>
        <p:spPr>
          <a:xfrm>
            <a:off x="-152400" y="5638800"/>
            <a:ext cx="6159571" cy="523220"/>
          </a:xfrm>
          <a:prstGeom prst="rect">
            <a:avLst/>
          </a:prstGeom>
          <a:noFill/>
        </p:spPr>
        <p:txBody>
          <a:bodyPr wrap="none">
            <a:spAutoFit/>
          </a:bodyPr>
          <a:lstStyle/>
          <a:p>
            <a:pPr algn="ctr">
              <a:defRPr/>
            </a:pPr>
            <a:r>
              <a:rPr lang="en-US" sz="2800" b="0" u="none" dirty="0">
                <a:ln w="18415" cmpd="sng">
                  <a:solidFill>
                    <a:srgbClr val="FFFFFF"/>
                  </a:solidFill>
                  <a:prstDash val="solid"/>
                </a:ln>
                <a:solidFill>
                  <a:srgbClr val="5F5F5F"/>
                </a:solidFill>
                <a:effectLst>
                  <a:outerShdw blurRad="63500" dir="3600000" algn="tl" rotWithShape="0">
                    <a:srgbClr val="000000">
                      <a:alpha val="70000"/>
                    </a:srgbClr>
                  </a:outerShdw>
                </a:effectLst>
              </a:rPr>
              <a:t>2014 IFTA Attorneys’ Section Meeting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11 USC § 523(a)(1)</a:t>
            </a:r>
            <a:endParaRPr lang="en-US" sz="2800" kern="0" dirty="0">
              <a:solidFill>
                <a:srgbClr val="EACB6F"/>
              </a:solidFill>
              <a:latin typeface="+mj-lt"/>
              <a:ea typeface="+mj-ea"/>
              <a:cs typeface="+mj-cs"/>
            </a:endParaRPr>
          </a:p>
        </p:txBody>
      </p:sp>
      <p:sp>
        <p:nvSpPr>
          <p:cNvPr id="12291" name="Title 1"/>
          <p:cNvSpPr>
            <a:spLocks noGrp="1"/>
          </p:cNvSpPr>
          <p:nvPr>
            <p:ph type="title"/>
          </p:nvPr>
        </p:nvSpPr>
        <p:spPr/>
        <p:txBody>
          <a:bodyPr/>
          <a:lstStyle/>
          <a:p>
            <a:pPr eaLnBrk="1" hangingPunct="1"/>
            <a:r>
              <a:rPr lang="en-US" sz="2800" b="1" u="sng" smtClean="0"/>
              <a:t>Excepted Taxes</a:t>
            </a:r>
          </a:p>
        </p:txBody>
      </p:sp>
      <p:sp>
        <p:nvSpPr>
          <p:cNvPr id="12292" name="Date Placeholder 3"/>
          <p:cNvSpPr>
            <a:spLocks noGrp="1"/>
          </p:cNvSpPr>
          <p:nvPr>
            <p:ph type="dt" sz="quarter" idx="10"/>
          </p:nvPr>
        </p:nvSpPr>
        <p:spPr>
          <a:noFill/>
        </p:spPr>
        <p:txBody>
          <a:bodyPr/>
          <a:lstStyle/>
          <a:p>
            <a:fld id="{DC45D001-649D-48BD-BF9C-DE90EEDFD97A}" type="datetime2">
              <a:rPr lang="en-US" smtClean="0"/>
              <a:pPr/>
              <a:t>Thursday, October 02, 2014</a:t>
            </a:fld>
            <a:endParaRPr lang="en-US" smtClean="0"/>
          </a:p>
        </p:txBody>
      </p:sp>
      <p:sp>
        <p:nvSpPr>
          <p:cNvPr id="12293" name="Content Placeholder 5"/>
          <p:cNvSpPr>
            <a:spLocks noGrp="1"/>
          </p:cNvSpPr>
          <p:nvPr>
            <p:ph idx="1"/>
          </p:nvPr>
        </p:nvSpPr>
        <p:spPr/>
        <p:txBody>
          <a:bodyPr/>
          <a:lstStyle/>
          <a:p>
            <a:r>
              <a:rPr lang="en-US" smtClean="0"/>
              <a:t>Section 523 specifically provides for 19 types of debts of an individual debtor that cannot be discharged, most  of which are self-executing as a matter of law.</a:t>
            </a:r>
          </a:p>
          <a:p>
            <a:r>
              <a:rPr lang="en-US" smtClean="0"/>
              <a:t>Whether a specific debt can be discharged is dependent upon:</a:t>
            </a:r>
          </a:p>
          <a:p>
            <a:pPr lvl="1"/>
            <a:r>
              <a:rPr lang="en-US" smtClean="0"/>
              <a:t>The debtor’s status as an individual or a corporation; </a:t>
            </a:r>
          </a:p>
          <a:p>
            <a:pPr lvl="1"/>
            <a:r>
              <a:rPr lang="en-US" smtClean="0"/>
              <a:t>The bankruptcy chapter case that was filed (7, 11 or 13); and</a:t>
            </a:r>
          </a:p>
          <a:p>
            <a:pPr lvl="1"/>
            <a:r>
              <a:rPr lang="en-US" smtClean="0"/>
              <a:t>The type of debt.</a:t>
            </a:r>
          </a:p>
          <a:p>
            <a:r>
              <a:rPr lang="en-US" smtClean="0"/>
              <a:t>Section 523(a)(1) provides that a tax debt is excepted from discharge where the tax return or equivalent report or notice was not filed or given. </a:t>
            </a:r>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11 USC § 523(a)(1)</a:t>
            </a:r>
            <a:endParaRPr lang="en-US" sz="2800" kern="0" dirty="0">
              <a:solidFill>
                <a:srgbClr val="EACB6F"/>
              </a:solidFill>
              <a:latin typeface="+mj-lt"/>
              <a:ea typeface="+mj-ea"/>
              <a:cs typeface="+mj-cs"/>
            </a:endParaRPr>
          </a:p>
        </p:txBody>
      </p:sp>
      <p:sp>
        <p:nvSpPr>
          <p:cNvPr id="13315" name="Title 1"/>
          <p:cNvSpPr>
            <a:spLocks noGrp="1"/>
          </p:cNvSpPr>
          <p:nvPr>
            <p:ph type="title"/>
          </p:nvPr>
        </p:nvSpPr>
        <p:spPr/>
        <p:txBody>
          <a:bodyPr/>
          <a:lstStyle/>
          <a:p>
            <a:pPr eaLnBrk="1" hangingPunct="1"/>
            <a:r>
              <a:rPr lang="en-US" sz="2800" b="1" u="sng" smtClean="0"/>
              <a:t>Excepted Taxes</a:t>
            </a:r>
          </a:p>
        </p:txBody>
      </p:sp>
      <p:sp>
        <p:nvSpPr>
          <p:cNvPr id="13316" name="Date Placeholder 3"/>
          <p:cNvSpPr>
            <a:spLocks noGrp="1"/>
          </p:cNvSpPr>
          <p:nvPr>
            <p:ph type="dt" sz="quarter" idx="10"/>
          </p:nvPr>
        </p:nvSpPr>
        <p:spPr>
          <a:noFill/>
        </p:spPr>
        <p:txBody>
          <a:bodyPr/>
          <a:lstStyle/>
          <a:p>
            <a:fld id="{0C6BB6DD-E19D-41F9-B25E-38A023BD46D1}" type="datetime2">
              <a:rPr lang="en-US" smtClean="0"/>
              <a:pPr/>
              <a:t>Thursday, October 02, 2014</a:t>
            </a:fld>
            <a:endParaRPr lang="en-US" smtClean="0"/>
          </a:p>
        </p:txBody>
      </p:sp>
      <p:sp>
        <p:nvSpPr>
          <p:cNvPr id="13317" name="TextBox 6"/>
          <p:cNvSpPr txBox="1">
            <a:spLocks noChangeArrowheads="1"/>
          </p:cNvSpPr>
          <p:nvPr/>
        </p:nvSpPr>
        <p:spPr bwMode="auto">
          <a:xfrm>
            <a:off x="1447800" y="1828800"/>
            <a:ext cx="6781800" cy="4524375"/>
          </a:xfrm>
          <a:prstGeom prst="rect">
            <a:avLst/>
          </a:prstGeom>
          <a:noFill/>
          <a:ln w="9525">
            <a:noFill/>
            <a:miter lim="800000"/>
            <a:headEnd/>
            <a:tailEnd/>
          </a:ln>
        </p:spPr>
        <p:txBody>
          <a:bodyPr>
            <a:spAutoFit/>
          </a:bodyPr>
          <a:lstStyle/>
          <a:p>
            <a:r>
              <a:rPr lang="en-US" b="0" u="none">
                <a:solidFill>
                  <a:srgbClr val="5F5F5F"/>
                </a:solidFill>
              </a:rPr>
              <a:t>(a) A discharge under section 727, 1141, 1228(a), 1228(b), or 1328(b) of this title </a:t>
            </a:r>
            <a:r>
              <a:rPr lang="en-US" u="none">
                <a:solidFill>
                  <a:srgbClr val="5F5F5F"/>
                </a:solidFill>
              </a:rPr>
              <a:t>does not discharge </a:t>
            </a:r>
            <a:r>
              <a:rPr lang="en-US" b="0" u="none">
                <a:solidFill>
                  <a:srgbClr val="5F5F5F"/>
                </a:solidFill>
              </a:rPr>
              <a:t>an individual debtor from any debt— </a:t>
            </a:r>
          </a:p>
          <a:p>
            <a:r>
              <a:rPr lang="en-US" b="0" u="none">
                <a:solidFill>
                  <a:srgbClr val="5F5F5F"/>
                </a:solidFill>
              </a:rPr>
              <a:t>	(1) for a </a:t>
            </a:r>
            <a:r>
              <a:rPr lang="en-US" u="none">
                <a:solidFill>
                  <a:srgbClr val="5F5F5F"/>
                </a:solidFill>
              </a:rPr>
              <a:t>tax</a:t>
            </a:r>
            <a:r>
              <a:rPr lang="en-US" b="0" u="none">
                <a:solidFill>
                  <a:srgbClr val="5F5F5F"/>
                </a:solidFill>
              </a:rPr>
              <a:t> or a customs duty— </a:t>
            </a:r>
          </a:p>
          <a:p>
            <a:r>
              <a:rPr lang="en-US" b="0" u="none">
                <a:solidFill>
                  <a:srgbClr val="5F5F5F"/>
                </a:solidFill>
              </a:rPr>
              <a:t>		(A) of the kind and for the </a:t>
            </a:r>
            <a:r>
              <a:rPr lang="en-US" u="none">
                <a:solidFill>
                  <a:srgbClr val="5F5F5F"/>
                </a:solidFill>
              </a:rPr>
              <a:t>periods specified in 			section 507(a)(3) or 507(a)(8) of this title</a:t>
            </a:r>
            <a:r>
              <a:rPr lang="en-US" b="0" u="none">
                <a:solidFill>
                  <a:srgbClr val="5F5F5F"/>
                </a:solidFill>
              </a:rPr>
              <a:t>, 			whether or not a claim for such tax was filed or 			allowed; </a:t>
            </a:r>
          </a:p>
          <a:p>
            <a:r>
              <a:rPr lang="en-US" b="0" u="none">
                <a:solidFill>
                  <a:srgbClr val="5F5F5F"/>
                </a:solidFill>
              </a:rPr>
              <a:t>		(B) with respect to which a return, or equivalent 			report or notice, if required— </a:t>
            </a:r>
          </a:p>
          <a:p>
            <a:r>
              <a:rPr lang="en-US" b="0" u="none">
                <a:solidFill>
                  <a:srgbClr val="5F5F5F"/>
                </a:solidFill>
              </a:rPr>
              <a:t>			(i) was not filed or given; or </a:t>
            </a:r>
          </a:p>
          <a:p>
            <a:r>
              <a:rPr lang="en-US" b="0" u="none">
                <a:solidFill>
                  <a:srgbClr val="5F5F5F"/>
                </a:solidFill>
              </a:rPr>
              <a:t>			(ii) was filed or given after the date on 				which such return, report, or notice was 				last due, under applicable law or under 				any extension, and after two years before 			the date of the filing of the petition; </a:t>
            </a:r>
            <a:r>
              <a:rPr lang="en-US" u="none">
                <a:solidFill>
                  <a:srgbClr val="5F5F5F"/>
                </a:solidFill>
              </a:rPr>
              <a:t>or </a:t>
            </a:r>
          </a:p>
          <a:p>
            <a:r>
              <a:rPr lang="en-US" b="0" u="none">
                <a:solidFill>
                  <a:srgbClr val="5F5F5F"/>
                </a:solidFill>
              </a:rPr>
              <a:t>		(C) with respect to which the debtor made a 			</a:t>
            </a:r>
            <a:r>
              <a:rPr lang="en-US" u="none">
                <a:solidFill>
                  <a:srgbClr val="5F5F5F"/>
                </a:solidFill>
              </a:rPr>
              <a:t>fraudulent return </a:t>
            </a:r>
            <a:r>
              <a:rPr lang="en-US" b="0" u="none">
                <a:solidFill>
                  <a:srgbClr val="5F5F5F"/>
                </a:solidFill>
              </a:rPr>
              <a:t>or willfully attempted in any 			manner to evade or defeat such tax;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11 USC § 507(a)(8)</a:t>
            </a:r>
            <a:endParaRPr lang="en-US" sz="2800" kern="0" dirty="0">
              <a:solidFill>
                <a:srgbClr val="EACB6F"/>
              </a:solidFill>
              <a:latin typeface="+mj-lt"/>
              <a:ea typeface="+mj-ea"/>
              <a:cs typeface="+mj-cs"/>
            </a:endParaRPr>
          </a:p>
        </p:txBody>
      </p:sp>
      <p:sp>
        <p:nvSpPr>
          <p:cNvPr id="14339" name="Title 1"/>
          <p:cNvSpPr>
            <a:spLocks noGrp="1"/>
          </p:cNvSpPr>
          <p:nvPr>
            <p:ph type="title"/>
          </p:nvPr>
        </p:nvSpPr>
        <p:spPr/>
        <p:txBody>
          <a:bodyPr/>
          <a:lstStyle/>
          <a:p>
            <a:pPr eaLnBrk="1" hangingPunct="1"/>
            <a:r>
              <a:rPr lang="en-US" sz="2800" b="1" u="sng" smtClean="0"/>
              <a:t>Priority Claim</a:t>
            </a:r>
          </a:p>
        </p:txBody>
      </p:sp>
      <p:sp>
        <p:nvSpPr>
          <p:cNvPr id="14340" name="Date Placeholder 3"/>
          <p:cNvSpPr>
            <a:spLocks noGrp="1"/>
          </p:cNvSpPr>
          <p:nvPr>
            <p:ph type="dt" sz="quarter" idx="10"/>
          </p:nvPr>
        </p:nvSpPr>
        <p:spPr>
          <a:noFill/>
        </p:spPr>
        <p:txBody>
          <a:bodyPr/>
          <a:lstStyle/>
          <a:p>
            <a:fld id="{82279057-49DF-4192-B055-7FBB9552E7CE}" type="datetime2">
              <a:rPr lang="en-US" smtClean="0"/>
              <a:pPr/>
              <a:t>Thursday, October 02, 2014</a:t>
            </a:fld>
            <a:endParaRPr lang="en-US" smtClean="0"/>
          </a:p>
        </p:txBody>
      </p:sp>
      <p:sp>
        <p:nvSpPr>
          <p:cNvPr id="14341" name="Content Placeholder 6"/>
          <p:cNvSpPr>
            <a:spLocks noGrp="1"/>
          </p:cNvSpPr>
          <p:nvPr>
            <p:ph idx="1"/>
          </p:nvPr>
        </p:nvSpPr>
        <p:spPr/>
        <p:txBody>
          <a:bodyPr/>
          <a:lstStyle/>
          <a:p>
            <a:r>
              <a:rPr lang="en-US" smtClean="0"/>
              <a:t>Section 507(a) proscribes a list of ten categories of unsecured claims, and sets them in order of the priority of distribution.</a:t>
            </a:r>
          </a:p>
          <a:p>
            <a:r>
              <a:rPr lang="en-US" smtClean="0"/>
              <a:t>Subdivision (8) in that list of claims are taxes, prioritized in the following order:</a:t>
            </a:r>
          </a:p>
          <a:p>
            <a:pPr lvl="1"/>
            <a:r>
              <a:rPr lang="en-US" smtClean="0"/>
              <a:t>(A) Income Taxes</a:t>
            </a:r>
          </a:p>
          <a:p>
            <a:pPr lvl="1"/>
            <a:r>
              <a:rPr lang="en-US" smtClean="0"/>
              <a:t>(B) Ad valorem/Property Taxes</a:t>
            </a:r>
          </a:p>
          <a:p>
            <a:pPr lvl="1"/>
            <a:r>
              <a:rPr lang="en-US" smtClean="0"/>
              <a:t>(C) Trust Fund Taxes</a:t>
            </a:r>
          </a:p>
          <a:p>
            <a:pPr lvl="1"/>
            <a:r>
              <a:rPr lang="en-US" smtClean="0"/>
              <a:t>(D) Employment Taxes</a:t>
            </a:r>
          </a:p>
          <a:p>
            <a:pPr lvl="1"/>
            <a:r>
              <a:rPr lang="en-US" smtClean="0"/>
              <a:t>(E) Excise Taxes</a:t>
            </a:r>
          </a:p>
          <a:p>
            <a:pPr lvl="1"/>
            <a:r>
              <a:rPr lang="en-US" smtClean="0"/>
              <a:t>(F) Custom Duty</a:t>
            </a:r>
          </a:p>
          <a:p>
            <a:pPr lvl="1"/>
            <a:r>
              <a:rPr lang="en-US" smtClean="0"/>
              <a:t>(G) Penalties related to a claim for taxes</a:t>
            </a:r>
          </a:p>
          <a:p>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11 USC § 507(a)(8)(E)</a:t>
            </a:r>
            <a:endParaRPr lang="en-US" sz="2800" kern="0" dirty="0">
              <a:solidFill>
                <a:srgbClr val="EACB6F"/>
              </a:solidFill>
              <a:latin typeface="+mj-lt"/>
              <a:ea typeface="+mj-ea"/>
              <a:cs typeface="+mj-cs"/>
            </a:endParaRPr>
          </a:p>
        </p:txBody>
      </p:sp>
      <p:sp>
        <p:nvSpPr>
          <p:cNvPr id="15363" name="Date Placeholder 3"/>
          <p:cNvSpPr>
            <a:spLocks noGrp="1"/>
          </p:cNvSpPr>
          <p:nvPr>
            <p:ph type="dt" sz="quarter" idx="10"/>
          </p:nvPr>
        </p:nvSpPr>
        <p:spPr>
          <a:noFill/>
        </p:spPr>
        <p:txBody>
          <a:bodyPr/>
          <a:lstStyle/>
          <a:p>
            <a:fld id="{7014E2A1-9378-4B84-8D24-B040763AECAB}" type="datetime2">
              <a:rPr lang="en-US" smtClean="0"/>
              <a:pPr/>
              <a:t>Thursday, October 02, 2014</a:t>
            </a:fld>
            <a:endParaRPr lang="en-US" smtClean="0"/>
          </a:p>
        </p:txBody>
      </p:sp>
      <p:sp>
        <p:nvSpPr>
          <p:cNvPr id="5" name="Title 1"/>
          <p:cNvSpPr txBox="1">
            <a:spLocks/>
          </p:cNvSpPr>
          <p:nvPr/>
        </p:nvSpPr>
        <p:spPr bwMode="auto">
          <a:xfrm>
            <a:off x="609600" y="304800"/>
            <a:ext cx="8229600" cy="1143000"/>
          </a:xfrm>
          <a:prstGeom prst="rect">
            <a:avLst/>
          </a:prstGeom>
          <a:noFill/>
          <a:ln w="9525">
            <a:noFill/>
            <a:miter lim="800000"/>
            <a:headEnd/>
            <a:tailEnd/>
          </a:ln>
        </p:spPr>
        <p:txBody>
          <a:bodyPr anchor="ctr"/>
          <a:lstStyle/>
          <a:p>
            <a:pPr algn="ctr">
              <a:defRPr/>
            </a:pPr>
            <a:r>
              <a:rPr lang="en-US" sz="2800" kern="0" dirty="0">
                <a:solidFill>
                  <a:srgbClr val="336699"/>
                </a:solidFill>
                <a:latin typeface="+mj-lt"/>
                <a:ea typeface="+mj-ea"/>
                <a:cs typeface="+mj-cs"/>
              </a:rPr>
              <a:t>Priority Claim</a:t>
            </a:r>
          </a:p>
        </p:txBody>
      </p:sp>
      <p:sp>
        <p:nvSpPr>
          <p:cNvPr id="10" name="Content Placeholder 9"/>
          <p:cNvSpPr>
            <a:spLocks noGrp="1"/>
          </p:cNvSpPr>
          <p:nvPr>
            <p:ph idx="1"/>
          </p:nvPr>
        </p:nvSpPr>
        <p:spPr/>
        <p:txBody>
          <a:bodyPr/>
          <a:lstStyle/>
          <a:p>
            <a:pPr>
              <a:defRPr/>
            </a:pPr>
            <a:r>
              <a:rPr lang="en-US" b="1" dirty="0" smtClean="0"/>
              <a:t>So where does IFTA fall?</a:t>
            </a:r>
          </a:p>
          <a:p>
            <a:pPr lvl="1">
              <a:defRPr/>
            </a:pPr>
            <a:r>
              <a:rPr lang="en-US" dirty="0" smtClean="0"/>
              <a:t>Trust Tax under (C): “a tax required to be collected or withheld and for which the debtor is liable in whatever capacity” - NO</a:t>
            </a:r>
          </a:p>
          <a:p>
            <a:pPr lvl="1">
              <a:defRPr/>
            </a:pPr>
            <a:r>
              <a:rPr lang="en-US" dirty="0" smtClean="0"/>
              <a:t>Excise Tax under (E): “an excise tax on— </a:t>
            </a:r>
          </a:p>
          <a:p>
            <a:pPr lvl="1">
              <a:buFontTx/>
              <a:buNone/>
              <a:defRPr/>
            </a:pPr>
            <a:r>
              <a:rPr lang="en-US" dirty="0" smtClean="0"/>
              <a:t>	(</a:t>
            </a:r>
            <a:r>
              <a:rPr lang="en-US" dirty="0" err="1" smtClean="0"/>
              <a:t>i</a:t>
            </a:r>
            <a:r>
              <a:rPr lang="en-US" dirty="0" smtClean="0"/>
              <a:t>) a transaction occurring before the date of the filing of the petition for which a return, if required, is last due, under applicable law or under any extension, after three years before the date of the filing of the petition; or </a:t>
            </a:r>
          </a:p>
          <a:p>
            <a:pPr marL="741363" indent="-741363">
              <a:buFontTx/>
              <a:buNone/>
              <a:defRPr/>
            </a:pPr>
            <a:r>
              <a:rPr lang="en-US" dirty="0" smtClean="0"/>
              <a:t>	(ii) if a return is not required, a transaction occurring during the three years immediately preceding the date of the filing of the petition” - YES</a:t>
            </a:r>
          </a:p>
          <a:p>
            <a:pPr lvl="1">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r>
              <a:rPr lang="en-US" i="1" smtClean="0"/>
              <a:t>Black’s </a:t>
            </a:r>
            <a:r>
              <a:rPr lang="en-US" smtClean="0"/>
              <a:t> defines “excise” as: “a tax imposed on the manufacture, sale, or use of goods (such as a cigarette tax), or on an occupation or activity (such as a license tax or an attorney occupation fee).” </a:t>
            </a:r>
            <a:r>
              <a:rPr lang="en-US" i="1" smtClean="0"/>
              <a:t>Black’s Law Dictionary</a:t>
            </a:r>
            <a:r>
              <a:rPr lang="en-US" smtClean="0"/>
              <a:t>, (9</a:t>
            </a:r>
            <a:r>
              <a:rPr lang="en-US" baseline="30000" smtClean="0"/>
              <a:t>th</a:t>
            </a:r>
            <a:r>
              <a:rPr lang="en-US" smtClean="0"/>
              <a:t>. Ed.,</a:t>
            </a:r>
            <a:r>
              <a:rPr lang="en-US" i="1" smtClean="0"/>
              <a:t> </a:t>
            </a:r>
            <a:r>
              <a:rPr lang="en-US" smtClean="0"/>
              <a:t>2009).</a:t>
            </a:r>
          </a:p>
          <a:p>
            <a:r>
              <a:rPr lang="en-US" smtClean="0"/>
              <a:t>Each jurisdiction has their respective fuel use tax, and fuel use taxes are excise taxes on the sale of fuel. The IFTA provides for apportioning those taxes to the jurisdictions in which the fuel is used.</a:t>
            </a:r>
          </a:p>
          <a:p>
            <a:endParaRPr lang="en-US" smtClean="0"/>
          </a:p>
        </p:txBody>
      </p:sp>
      <p:sp>
        <p:nvSpPr>
          <p:cNvPr id="16387" name="Date Placeholder 3"/>
          <p:cNvSpPr>
            <a:spLocks noGrp="1"/>
          </p:cNvSpPr>
          <p:nvPr>
            <p:ph type="dt" sz="quarter" idx="10"/>
          </p:nvPr>
        </p:nvSpPr>
        <p:spPr>
          <a:noFill/>
        </p:spPr>
        <p:txBody>
          <a:bodyPr/>
          <a:lstStyle/>
          <a:p>
            <a:fld id="{697942F3-B8F5-400D-B8E0-1FDF51DFBCE3}" type="datetime2">
              <a:rPr lang="en-US" smtClean="0"/>
              <a:pPr/>
              <a:t>Thursday, October 02, 2014</a:t>
            </a:fld>
            <a:endParaRPr lang="en-US" smtClean="0"/>
          </a:p>
        </p:txBody>
      </p:sp>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11 USC § 507(a)(8)(E)</a:t>
            </a:r>
            <a:endParaRPr lang="en-US" sz="2800" kern="0" dirty="0">
              <a:solidFill>
                <a:srgbClr val="EACB6F"/>
              </a:solidFill>
              <a:latin typeface="+mj-lt"/>
              <a:ea typeface="+mj-ea"/>
              <a:cs typeface="+mj-cs"/>
            </a:endParaRPr>
          </a:p>
        </p:txBody>
      </p:sp>
      <p:sp>
        <p:nvSpPr>
          <p:cNvPr id="6" name="Title 1"/>
          <p:cNvSpPr txBox="1">
            <a:spLocks/>
          </p:cNvSpPr>
          <p:nvPr/>
        </p:nvSpPr>
        <p:spPr bwMode="auto">
          <a:xfrm>
            <a:off x="609600" y="304800"/>
            <a:ext cx="8229600" cy="1143000"/>
          </a:xfrm>
          <a:prstGeom prst="rect">
            <a:avLst/>
          </a:prstGeom>
          <a:noFill/>
          <a:ln w="9525">
            <a:noFill/>
            <a:miter lim="800000"/>
            <a:headEnd/>
            <a:tailEnd/>
          </a:ln>
        </p:spPr>
        <p:txBody>
          <a:bodyPr anchor="ctr"/>
          <a:lstStyle/>
          <a:p>
            <a:pPr algn="ctr">
              <a:defRPr/>
            </a:pPr>
            <a:r>
              <a:rPr lang="en-US" sz="2800" kern="0" dirty="0">
                <a:solidFill>
                  <a:srgbClr val="336699"/>
                </a:solidFill>
                <a:latin typeface="+mj-lt"/>
                <a:ea typeface="+mj-ea"/>
                <a:cs typeface="+mj-cs"/>
              </a:rPr>
              <a:t>Priority Claim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fld id="{70FE3583-FEDA-481A-8DB3-A12ABF4DE968}" type="datetime2">
              <a:rPr lang="en-US" smtClean="0"/>
              <a:pPr/>
              <a:t>Thursday, October 02, 2014</a:t>
            </a:fld>
            <a:endParaRPr lang="en-US" smtClean="0"/>
          </a:p>
        </p:txBody>
      </p:sp>
      <p:sp>
        <p:nvSpPr>
          <p:cNvPr id="17411" name="Content Placeholder 2"/>
          <p:cNvSpPr>
            <a:spLocks noGrp="1"/>
          </p:cNvSpPr>
          <p:nvPr>
            <p:ph type="title"/>
          </p:nvPr>
        </p:nvSpPr>
        <p:spPr>
          <a:xfrm>
            <a:off x="304800" y="3048000"/>
            <a:ext cx="8229600" cy="1143000"/>
          </a:xfrm>
        </p:spPr>
        <p:txBody>
          <a:bodyPr/>
          <a:lstStyle/>
          <a:p>
            <a:r>
              <a:rPr lang="en-US" sz="4400" b="1" smtClean="0"/>
              <a:t>Filing a Claim for IFTA</a:t>
            </a:r>
            <a:endParaRPr lang="en-US" sz="4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b="1" u="sng" smtClean="0"/>
              <a:t>A Few Things to Keep in Mind</a:t>
            </a:r>
          </a:p>
        </p:txBody>
      </p:sp>
      <p:sp>
        <p:nvSpPr>
          <p:cNvPr id="3" name="Content Placeholder 2"/>
          <p:cNvSpPr>
            <a:spLocks noGrp="1"/>
          </p:cNvSpPr>
          <p:nvPr>
            <p:ph idx="1"/>
          </p:nvPr>
        </p:nvSpPr>
        <p:spPr/>
        <p:txBody>
          <a:bodyPr/>
          <a:lstStyle/>
          <a:p>
            <a:pPr marL="344488" lvl="1" indent="-344488">
              <a:defRPr/>
            </a:pPr>
            <a:r>
              <a:rPr lang="en-US" dirty="0" smtClean="0"/>
              <a:t>The “Automatic Stay” – </a:t>
            </a:r>
          </a:p>
          <a:p>
            <a:pPr marL="744538" lvl="2" indent="-344488">
              <a:defRPr/>
            </a:pPr>
            <a:r>
              <a:rPr lang="en-US" dirty="0" smtClean="0"/>
              <a:t>11 USC § 362</a:t>
            </a:r>
          </a:p>
          <a:p>
            <a:pPr marL="744538" lvl="2" indent="-344488">
              <a:defRPr/>
            </a:pPr>
            <a:r>
              <a:rPr lang="en-US" dirty="0" smtClean="0"/>
              <a:t>It is effective upon filing, collection efforts must cease.</a:t>
            </a:r>
          </a:p>
          <a:p>
            <a:pPr marL="744538" lvl="2" indent="-344488">
              <a:defRPr/>
            </a:pPr>
            <a:r>
              <a:rPr lang="en-US" dirty="0" smtClean="0"/>
              <a:t>It’s like blowing a whistle during a game: play stops (although you can perform an audit, you can send a demand notice - you just can’t advance warrants).</a:t>
            </a:r>
          </a:p>
          <a:p>
            <a:pPr>
              <a:defRPr/>
            </a:pPr>
            <a:r>
              <a:rPr lang="en-US" dirty="0" smtClean="0"/>
              <a:t>Is the claim “Secured” or “Unsecured?” In other words, does your agency have a lien? </a:t>
            </a:r>
          </a:p>
          <a:p>
            <a:pPr lvl="1">
              <a:defRPr/>
            </a:pPr>
            <a:r>
              <a:rPr lang="en-US" dirty="0" smtClean="0"/>
              <a:t>Could be unsecured because you don’t have a lien. </a:t>
            </a:r>
          </a:p>
          <a:p>
            <a:pPr>
              <a:defRPr/>
            </a:pPr>
            <a:r>
              <a:rPr lang="en-US" dirty="0" smtClean="0"/>
              <a:t>If it’s unsecured, does the claim have “Priority?”</a:t>
            </a:r>
          </a:p>
          <a:p>
            <a:pPr>
              <a:defRPr/>
            </a:pPr>
            <a:r>
              <a:rPr lang="en-US" dirty="0" smtClean="0"/>
              <a:t>If you don’t have priority, then it becomes general unsecured.</a:t>
            </a:r>
          </a:p>
          <a:p>
            <a:pPr marL="344488" lvl="1" indent="-344488">
              <a:defRPr/>
            </a:pPr>
            <a:endParaRPr lang="en-US" dirty="0" smtClean="0"/>
          </a:p>
        </p:txBody>
      </p:sp>
      <p:sp>
        <p:nvSpPr>
          <p:cNvPr id="18436" name="Date Placeholder 3"/>
          <p:cNvSpPr>
            <a:spLocks noGrp="1"/>
          </p:cNvSpPr>
          <p:nvPr>
            <p:ph type="dt" sz="quarter" idx="10"/>
          </p:nvPr>
        </p:nvSpPr>
        <p:spPr>
          <a:noFill/>
        </p:spPr>
        <p:txBody>
          <a:bodyPr/>
          <a:lstStyle/>
          <a:p>
            <a:fld id="{B4E14356-9893-442E-AC1B-D403E5E04EF6}" type="datetime2">
              <a:rPr lang="en-US" smtClean="0"/>
              <a:pPr/>
              <a:t>Thursday, October 02, 2014</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dirty="0" smtClean="0"/>
              <a:t>507(a)(8)(E):</a:t>
            </a:r>
          </a:p>
          <a:p>
            <a:pPr lvl="1">
              <a:buFontTx/>
              <a:buNone/>
              <a:defRPr/>
            </a:pPr>
            <a:r>
              <a:rPr lang="en-US" dirty="0" smtClean="0"/>
              <a:t>	(</a:t>
            </a:r>
            <a:r>
              <a:rPr lang="en-US" dirty="0" err="1" smtClean="0"/>
              <a:t>i</a:t>
            </a:r>
            <a:r>
              <a:rPr lang="en-US" dirty="0" smtClean="0"/>
              <a:t>) a transaction occurring before the date of the filing of the petition for which a return, if required, is last due, under applicable law or under any extension, after three years before the date of the filing of the petition; or </a:t>
            </a:r>
          </a:p>
          <a:p>
            <a:pPr marL="741363" indent="-741363">
              <a:buFontTx/>
              <a:buNone/>
              <a:defRPr/>
            </a:pPr>
            <a:r>
              <a:rPr lang="en-US" dirty="0" smtClean="0"/>
              <a:t>	(ii) if a return is not required, a transaction occurring during the three years immediately preceding the date of the filing of the petition</a:t>
            </a:r>
          </a:p>
          <a:p>
            <a:pPr marL="344488" indent="-344488">
              <a:defRPr/>
            </a:pPr>
            <a:r>
              <a:rPr lang="en-US" dirty="0" smtClean="0"/>
              <a:t>In other words:</a:t>
            </a:r>
          </a:p>
          <a:p>
            <a:pPr marL="744538" lvl="1" indent="-344488">
              <a:defRPr/>
            </a:pPr>
            <a:r>
              <a:rPr lang="en-US" dirty="0" smtClean="0"/>
              <a:t>Fuel taxes would be exempt if a return was never filed, or if they file a return and file for bankruptcy within 2 years.</a:t>
            </a:r>
          </a:p>
          <a:p>
            <a:pPr marL="744538" lvl="1" indent="-344488">
              <a:defRPr/>
            </a:pPr>
            <a:r>
              <a:rPr lang="en-US" dirty="0" smtClean="0"/>
              <a:t>Filed a timely return, an exemption for any excise tax if it was due within </a:t>
            </a:r>
            <a:r>
              <a:rPr lang="en-US" u="sng" dirty="0" smtClean="0"/>
              <a:t>three</a:t>
            </a:r>
            <a:r>
              <a:rPr lang="en-US" dirty="0" smtClean="0"/>
              <a:t> years of filing.</a:t>
            </a:r>
          </a:p>
          <a:p>
            <a:pPr marL="344488" indent="-344488">
              <a:defRPr/>
            </a:pPr>
            <a:endParaRPr lang="en-US" dirty="0" smtClean="0"/>
          </a:p>
        </p:txBody>
      </p:sp>
      <p:sp>
        <p:nvSpPr>
          <p:cNvPr id="19459" name="Date Placeholder 3"/>
          <p:cNvSpPr>
            <a:spLocks noGrp="1"/>
          </p:cNvSpPr>
          <p:nvPr>
            <p:ph type="dt" sz="quarter" idx="10"/>
          </p:nvPr>
        </p:nvSpPr>
        <p:spPr>
          <a:noFill/>
        </p:spPr>
        <p:txBody>
          <a:bodyPr/>
          <a:lstStyle/>
          <a:p>
            <a:fld id="{1641FDDC-5DBC-4F45-BBA2-8C10B6B8743D}" type="datetime2">
              <a:rPr lang="en-US" smtClean="0"/>
              <a:pPr/>
              <a:t>Thursday, October 02, 2014</a:t>
            </a:fld>
            <a:endParaRPr lang="en-US" smtClean="0"/>
          </a:p>
        </p:txBody>
      </p:sp>
      <p:sp>
        <p:nvSpPr>
          <p:cNvPr id="19460" name="Title 1"/>
          <p:cNvSpPr>
            <a:spLocks noGrp="1"/>
          </p:cNvSpPr>
          <p:nvPr>
            <p:ph type="title"/>
          </p:nvPr>
        </p:nvSpPr>
        <p:spPr/>
        <p:txBody>
          <a:bodyPr/>
          <a:lstStyle/>
          <a:p>
            <a:r>
              <a:rPr lang="en-US" sz="2800" b="1" u="sng" smtClean="0"/>
              <a:t>Filing Claim for IFTA Liabilities</a:t>
            </a:r>
            <a:endParaRPr lang="en-US" sz="2800" u="sng"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2800" b="1" u="sng" smtClean="0"/>
              <a:t>Filing Claim for IFTA Liabilities</a:t>
            </a:r>
            <a:endParaRPr lang="en-US" sz="2800" u="sng" smtClean="0"/>
          </a:p>
        </p:txBody>
      </p:sp>
      <p:sp>
        <p:nvSpPr>
          <p:cNvPr id="20483" name="Content Placeholder 2"/>
          <p:cNvSpPr>
            <a:spLocks noGrp="1"/>
          </p:cNvSpPr>
          <p:nvPr>
            <p:ph idx="1"/>
          </p:nvPr>
        </p:nvSpPr>
        <p:spPr/>
        <p:txBody>
          <a:bodyPr/>
          <a:lstStyle/>
          <a:p>
            <a:r>
              <a:rPr lang="en-US" smtClean="0"/>
              <a:t>But IFTA is also a claim that’s filed on behalf of the jurisdiction and every other jurisdiction that is owed taxes under the IFTA liability.</a:t>
            </a:r>
          </a:p>
          <a:p>
            <a:r>
              <a:rPr lang="en-US" smtClean="0"/>
              <a:t>§ 501(e) – “A claim arising from the liability of a debtor for fuel use tax assessed consistent with the requirements of section 31705 of title 49 may be filed by the base jurisdiction designated pursuant to the International Fuel Tax Agreement (as defined in section 31701 of title 49) and, if so filed, shall be allowed as a single claim.”</a:t>
            </a:r>
          </a:p>
          <a:p>
            <a:endParaRPr lang="en-US" smtClean="0"/>
          </a:p>
        </p:txBody>
      </p:sp>
      <p:sp>
        <p:nvSpPr>
          <p:cNvPr id="20484" name="Date Placeholder 3"/>
          <p:cNvSpPr>
            <a:spLocks noGrp="1"/>
          </p:cNvSpPr>
          <p:nvPr>
            <p:ph type="dt" sz="quarter" idx="10"/>
          </p:nvPr>
        </p:nvSpPr>
        <p:spPr>
          <a:noFill/>
        </p:spPr>
        <p:txBody>
          <a:bodyPr/>
          <a:lstStyle/>
          <a:p>
            <a:fld id="{6F08A318-0C43-4DDE-9837-D57F4F653768}" type="datetime2">
              <a:rPr lang="en-US" smtClean="0"/>
              <a:pPr/>
              <a:t>Thursday, October 02, 2014</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304800"/>
            <a:ext cx="8001000" cy="1143000"/>
          </a:xfrm>
        </p:spPr>
        <p:txBody>
          <a:bodyPr/>
          <a:lstStyle/>
          <a:p>
            <a:r>
              <a:rPr lang="en-US" sz="2800" b="1" u="sng" smtClean="0"/>
              <a:t>IN Department of Revenue’s Procedure</a:t>
            </a:r>
          </a:p>
        </p:txBody>
      </p:sp>
      <p:sp>
        <p:nvSpPr>
          <p:cNvPr id="21507" name="Content Placeholder 2"/>
          <p:cNvSpPr>
            <a:spLocks noGrp="1"/>
          </p:cNvSpPr>
          <p:nvPr>
            <p:ph idx="1"/>
          </p:nvPr>
        </p:nvSpPr>
        <p:spPr/>
        <p:txBody>
          <a:bodyPr/>
          <a:lstStyle/>
          <a:p>
            <a:r>
              <a:rPr lang="en-US" smtClean="0"/>
              <a:t>T/P (the “Debtor” - company or individual) files for bankruptcy.</a:t>
            </a:r>
          </a:p>
          <a:p>
            <a:r>
              <a:rPr lang="en-US" smtClean="0"/>
              <a:t>DOR Bankruptcy Section receives notice from debtor’s counsel.</a:t>
            </a:r>
          </a:p>
          <a:p>
            <a:r>
              <a:rPr lang="en-US" smtClean="0"/>
              <a:t>DOR sets a “Bankruptcy Hold” in our system within 1 day of receipt of notice to be in compliance with the bankruptcy “Automatic Stay.</a:t>
            </a:r>
            <a:r>
              <a:rPr lang="en-US" i="1" smtClean="0"/>
              <a:t>”</a:t>
            </a:r>
          </a:p>
          <a:p>
            <a:r>
              <a:rPr lang="en-US" smtClean="0"/>
              <a:t>DOR analyst files a “Proof of Claim” with the Bankruptcy Court through PACER.</a:t>
            </a:r>
          </a:p>
          <a:p>
            <a:r>
              <a:rPr lang="en-US" smtClean="0"/>
              <a:t>Debtor’s counsel files plan for payment, to be paid off over a period of up to 5 years.</a:t>
            </a:r>
          </a:p>
          <a:p>
            <a:r>
              <a:rPr lang="en-US" smtClean="0"/>
              <a:t>The plan is agreed on by the debtors and all creditors and is approved by the Bankruptcy Court.</a:t>
            </a:r>
          </a:p>
          <a:p>
            <a:pPr>
              <a:buFontTx/>
              <a:buNone/>
            </a:pPr>
            <a:endParaRPr lang="en-US" smtClean="0"/>
          </a:p>
          <a:p>
            <a:endParaRPr lang="en-US" smtClean="0"/>
          </a:p>
        </p:txBody>
      </p:sp>
      <p:sp>
        <p:nvSpPr>
          <p:cNvPr id="21508" name="Date Placeholder 3"/>
          <p:cNvSpPr>
            <a:spLocks noGrp="1"/>
          </p:cNvSpPr>
          <p:nvPr>
            <p:ph type="dt" sz="quarter" idx="10"/>
          </p:nvPr>
        </p:nvSpPr>
        <p:spPr>
          <a:noFill/>
        </p:spPr>
        <p:txBody>
          <a:bodyPr/>
          <a:lstStyle/>
          <a:p>
            <a:fld id="{0DD1FE14-18D6-4830-B37A-0C441E5EE965}" type="datetime2">
              <a:rPr lang="en-US" smtClean="0"/>
              <a:pPr/>
              <a:t>Thursday, October 02, 2014</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fld id="{0DC7BB78-96A7-4FC6-B3E5-201C8A4B462D}" type="datetime2">
              <a:rPr lang="en-US" smtClean="0"/>
              <a:pPr/>
              <a:t>Thursday, October 02, 2014</a:t>
            </a:fld>
            <a:endParaRPr lang="en-US" smtClean="0"/>
          </a:p>
        </p:txBody>
      </p:sp>
      <p:sp>
        <p:nvSpPr>
          <p:cNvPr id="4099" name="Content Placeholder 2"/>
          <p:cNvSpPr>
            <a:spLocks noGrp="1"/>
          </p:cNvSpPr>
          <p:nvPr>
            <p:ph type="title"/>
          </p:nvPr>
        </p:nvSpPr>
        <p:spPr>
          <a:xfrm>
            <a:off x="457200" y="2438400"/>
            <a:ext cx="8229600" cy="2209800"/>
          </a:xfrm>
        </p:spPr>
        <p:txBody>
          <a:bodyPr/>
          <a:lstStyle/>
          <a:p>
            <a:r>
              <a:rPr lang="en-US" sz="4400" b="1" smtClean="0"/>
              <a:t>Background of Bankruptcy Under U.S. Law</a:t>
            </a:r>
            <a:endParaRPr lang="en-US" sz="4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Debtor Didn’t List Agency as Creditor</a:t>
            </a:r>
            <a:endParaRPr lang="en-US" sz="2800" kern="0" dirty="0">
              <a:solidFill>
                <a:srgbClr val="EACB6F"/>
              </a:solidFill>
              <a:latin typeface="+mj-lt"/>
              <a:ea typeface="+mj-ea"/>
              <a:cs typeface="+mj-cs"/>
            </a:endParaRPr>
          </a:p>
        </p:txBody>
      </p:sp>
      <p:sp>
        <p:nvSpPr>
          <p:cNvPr id="22531" name="Title 1"/>
          <p:cNvSpPr>
            <a:spLocks noGrp="1"/>
          </p:cNvSpPr>
          <p:nvPr>
            <p:ph type="title"/>
          </p:nvPr>
        </p:nvSpPr>
        <p:spPr/>
        <p:txBody>
          <a:bodyPr/>
          <a:lstStyle/>
          <a:p>
            <a:r>
              <a:rPr lang="en-US" sz="2800" b="1" u="sng" smtClean="0"/>
              <a:t>Issues</a:t>
            </a:r>
          </a:p>
        </p:txBody>
      </p:sp>
      <p:sp>
        <p:nvSpPr>
          <p:cNvPr id="22532" name="Content Placeholder 2"/>
          <p:cNvSpPr>
            <a:spLocks noGrp="1"/>
          </p:cNvSpPr>
          <p:nvPr>
            <p:ph idx="1"/>
          </p:nvPr>
        </p:nvSpPr>
        <p:spPr/>
        <p:txBody>
          <a:bodyPr/>
          <a:lstStyle/>
          <a:p>
            <a:r>
              <a:rPr lang="en-US" smtClean="0"/>
              <a:t>It happens!</a:t>
            </a:r>
          </a:p>
          <a:p>
            <a:r>
              <a:rPr lang="en-US" smtClean="0"/>
              <a:t>Liabilities will continue to stage.</a:t>
            </a:r>
          </a:p>
          <a:p>
            <a:r>
              <a:rPr lang="en-US" smtClean="0"/>
              <a:t>When DOR finally does receive notice, the Bankruptcy Section has to “undo” levy and collection of payments. </a:t>
            </a:r>
          </a:p>
          <a:p>
            <a:r>
              <a:rPr lang="en-US" smtClean="0"/>
              <a:t>Although this is not DOR’s fault, it is time consuming work.</a:t>
            </a:r>
          </a:p>
          <a:p>
            <a:r>
              <a:rPr lang="en-US" smtClean="0"/>
              <a:t>If it’s not listed, and it’s past the bar date, the bankruptcy attorney should file a “Motion to Allow Late Claim.”</a:t>
            </a:r>
          </a:p>
        </p:txBody>
      </p:sp>
      <p:sp>
        <p:nvSpPr>
          <p:cNvPr id="22533" name="Date Placeholder 3"/>
          <p:cNvSpPr>
            <a:spLocks noGrp="1"/>
          </p:cNvSpPr>
          <p:nvPr>
            <p:ph type="dt" sz="quarter" idx="10"/>
          </p:nvPr>
        </p:nvSpPr>
        <p:spPr>
          <a:noFill/>
        </p:spPr>
        <p:txBody>
          <a:bodyPr/>
          <a:lstStyle/>
          <a:p>
            <a:fld id="{4477DA26-26D5-4756-9094-D4BE03C2046D}" type="datetime2">
              <a:rPr lang="en-US" smtClean="0"/>
              <a:pPr/>
              <a:t>Thursday, October 02, 2014</a:t>
            </a:fld>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Debtor Hasn’t Filed All Returns</a:t>
            </a:r>
            <a:endParaRPr lang="en-US" sz="2800" kern="0" dirty="0">
              <a:solidFill>
                <a:srgbClr val="EACB6F"/>
              </a:solidFill>
              <a:latin typeface="+mj-lt"/>
              <a:ea typeface="+mj-ea"/>
              <a:cs typeface="+mj-cs"/>
            </a:endParaRPr>
          </a:p>
        </p:txBody>
      </p:sp>
      <p:sp>
        <p:nvSpPr>
          <p:cNvPr id="23555" name="Title 1"/>
          <p:cNvSpPr>
            <a:spLocks noGrp="1"/>
          </p:cNvSpPr>
          <p:nvPr>
            <p:ph type="title"/>
          </p:nvPr>
        </p:nvSpPr>
        <p:spPr/>
        <p:txBody>
          <a:bodyPr/>
          <a:lstStyle/>
          <a:p>
            <a:r>
              <a:rPr lang="en-US" sz="2800" b="1" u="sng" smtClean="0"/>
              <a:t>Issues</a:t>
            </a:r>
          </a:p>
        </p:txBody>
      </p:sp>
      <p:sp>
        <p:nvSpPr>
          <p:cNvPr id="23556" name="Content Placeholder 2"/>
          <p:cNvSpPr>
            <a:spLocks noGrp="1"/>
          </p:cNvSpPr>
          <p:nvPr>
            <p:ph idx="1"/>
          </p:nvPr>
        </p:nvSpPr>
        <p:spPr/>
        <p:txBody>
          <a:bodyPr/>
          <a:lstStyle/>
          <a:p>
            <a:pPr marL="344488" indent="-344488"/>
            <a:r>
              <a:rPr lang="en-US" smtClean="0"/>
              <a:t>When a T/P has not filed a return, the Department creates a “best information available” (“BIA”) liability.</a:t>
            </a:r>
          </a:p>
          <a:p>
            <a:pPr marL="344488" indent="-344488"/>
            <a:r>
              <a:rPr lang="en-US" smtClean="0"/>
              <a:t>When a debtor has not filed returns, these liabilities are nondischargeable.</a:t>
            </a:r>
          </a:p>
          <a:p>
            <a:pPr marL="344488" indent="-344488"/>
            <a:r>
              <a:rPr lang="en-US" smtClean="0"/>
              <a:t>After the proof of claim is filed, T/P may seek to reduce the BIA liabilities by filing the required returns.</a:t>
            </a:r>
          </a:p>
          <a:p>
            <a:pPr marL="344488" indent="-344488"/>
            <a:r>
              <a:rPr lang="en-US" smtClean="0"/>
              <a:t>Additional hearings have to be held, and the claim will need to be amended.</a:t>
            </a:r>
          </a:p>
        </p:txBody>
      </p:sp>
      <p:sp>
        <p:nvSpPr>
          <p:cNvPr id="23557" name="Date Placeholder 3"/>
          <p:cNvSpPr>
            <a:spLocks noGrp="1"/>
          </p:cNvSpPr>
          <p:nvPr>
            <p:ph type="dt" sz="quarter" idx="10"/>
          </p:nvPr>
        </p:nvSpPr>
        <p:spPr>
          <a:noFill/>
        </p:spPr>
        <p:txBody>
          <a:bodyPr/>
          <a:lstStyle/>
          <a:p>
            <a:fld id="{FD97E036-8928-4F28-B7BD-6B14D31A22BD}" type="datetime2">
              <a:rPr lang="en-US" smtClean="0"/>
              <a:pPr/>
              <a:t>Thursday, October 02, 2014</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The IRS Also Has a Claim</a:t>
            </a:r>
            <a:endParaRPr lang="en-US" sz="2800" kern="0" dirty="0">
              <a:solidFill>
                <a:srgbClr val="EACB6F"/>
              </a:solidFill>
              <a:latin typeface="+mj-lt"/>
              <a:ea typeface="+mj-ea"/>
              <a:cs typeface="+mj-cs"/>
            </a:endParaRPr>
          </a:p>
        </p:txBody>
      </p:sp>
      <p:sp>
        <p:nvSpPr>
          <p:cNvPr id="24579" name="Title 1"/>
          <p:cNvSpPr>
            <a:spLocks noGrp="1"/>
          </p:cNvSpPr>
          <p:nvPr>
            <p:ph type="title"/>
          </p:nvPr>
        </p:nvSpPr>
        <p:spPr/>
        <p:txBody>
          <a:bodyPr/>
          <a:lstStyle/>
          <a:p>
            <a:r>
              <a:rPr lang="en-US" sz="2800" b="1" u="sng" smtClean="0"/>
              <a:t>Issues</a:t>
            </a:r>
          </a:p>
        </p:txBody>
      </p:sp>
      <p:sp>
        <p:nvSpPr>
          <p:cNvPr id="24580" name="Content Placeholder 2"/>
          <p:cNvSpPr>
            <a:spLocks noGrp="1"/>
          </p:cNvSpPr>
          <p:nvPr>
            <p:ph idx="1"/>
          </p:nvPr>
        </p:nvSpPr>
        <p:spPr/>
        <p:txBody>
          <a:bodyPr/>
          <a:lstStyle/>
          <a:p>
            <a:pPr marL="344488" indent="-344488"/>
            <a:r>
              <a:rPr lang="en-US" smtClean="0"/>
              <a:t>In a situation where a debtor does not have much money to go around to all of its creditors, there might be a debate where both the IRS and the state revenue agency might have potential claims .</a:t>
            </a:r>
          </a:p>
          <a:p>
            <a:pPr marL="344488" indent="-344488"/>
            <a:r>
              <a:rPr lang="en-US" smtClean="0"/>
              <a:t>It is </a:t>
            </a:r>
            <a:r>
              <a:rPr lang="en-US" b="1" smtClean="0"/>
              <a:t>not</a:t>
            </a:r>
            <a:r>
              <a:rPr lang="en-US" smtClean="0"/>
              <a:t> the case that the IRS will always have priority over the state agency. It depends on </a:t>
            </a:r>
            <a:r>
              <a:rPr lang="en-US" b="1" smtClean="0"/>
              <a:t>who perfects the lien first</a:t>
            </a:r>
            <a:r>
              <a:rPr lang="en-US" smtClean="0"/>
              <a:t>.</a:t>
            </a:r>
          </a:p>
          <a:p>
            <a:pPr marL="344488" indent="-344488"/>
            <a:r>
              <a:rPr lang="en-US" smtClean="0"/>
              <a:t>If the state agency perfects their lien before the IRS does, then the state agency would have priority over the IRS.</a:t>
            </a:r>
          </a:p>
          <a:p>
            <a:pPr marL="344488" indent="-344488"/>
            <a:r>
              <a:rPr lang="en-US" smtClean="0"/>
              <a:t>It’s basically a race to the courthouse.</a:t>
            </a:r>
          </a:p>
        </p:txBody>
      </p:sp>
      <p:sp>
        <p:nvSpPr>
          <p:cNvPr id="24581" name="Date Placeholder 3"/>
          <p:cNvSpPr>
            <a:spLocks noGrp="1"/>
          </p:cNvSpPr>
          <p:nvPr>
            <p:ph type="dt" sz="quarter" idx="10"/>
          </p:nvPr>
        </p:nvSpPr>
        <p:spPr>
          <a:noFill/>
        </p:spPr>
        <p:txBody>
          <a:bodyPr/>
          <a:lstStyle/>
          <a:p>
            <a:fld id="{A38966BD-F954-46DE-B5D1-D1BAE6D8E14B}" type="datetime2">
              <a:rPr lang="en-US" smtClean="0"/>
              <a:pPr/>
              <a:t>Thursday, October 02, 2014</a:t>
            </a:fld>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DOR Doesn’t Put Hold on Collections</a:t>
            </a:r>
            <a:endParaRPr lang="en-US" sz="2800" kern="0" dirty="0">
              <a:solidFill>
                <a:srgbClr val="EACB6F"/>
              </a:solidFill>
              <a:latin typeface="+mj-lt"/>
              <a:ea typeface="+mj-ea"/>
              <a:cs typeface="+mj-cs"/>
            </a:endParaRPr>
          </a:p>
        </p:txBody>
      </p:sp>
      <p:sp>
        <p:nvSpPr>
          <p:cNvPr id="25603" name="Title 1"/>
          <p:cNvSpPr>
            <a:spLocks noGrp="1"/>
          </p:cNvSpPr>
          <p:nvPr>
            <p:ph type="title"/>
          </p:nvPr>
        </p:nvSpPr>
        <p:spPr/>
        <p:txBody>
          <a:bodyPr/>
          <a:lstStyle/>
          <a:p>
            <a:r>
              <a:rPr lang="en-US" sz="2800" b="1" u="sng" smtClean="0"/>
              <a:t>Issues</a:t>
            </a:r>
          </a:p>
        </p:txBody>
      </p:sp>
      <p:sp>
        <p:nvSpPr>
          <p:cNvPr id="25604" name="Content Placeholder 2"/>
          <p:cNvSpPr>
            <a:spLocks noGrp="1"/>
          </p:cNvSpPr>
          <p:nvPr>
            <p:ph idx="1"/>
          </p:nvPr>
        </p:nvSpPr>
        <p:spPr/>
        <p:txBody>
          <a:bodyPr/>
          <a:lstStyle/>
          <a:p>
            <a:pPr marL="344488" indent="-344488"/>
            <a:r>
              <a:rPr lang="en-US" smtClean="0"/>
              <a:t>If DOR doesn’t set Bankruptcy Hold timely, liabilities stage or post-petition liabilities don’t get added to our Case Management software. </a:t>
            </a:r>
          </a:p>
          <a:p>
            <a:pPr marL="344488" indent="-344488"/>
            <a:r>
              <a:rPr lang="en-US" smtClean="0"/>
              <a:t>This is a “violation of the Automatic Stay,” and DOR can be fined and sanctioned by the Bankruptcy Court and made to pay damages.</a:t>
            </a:r>
          </a:p>
          <a:p>
            <a:pPr marL="344488" indent="-344488"/>
            <a:r>
              <a:rPr lang="en-US" smtClean="0"/>
              <a:t>It is extremely important to put holds on the liabilities!</a:t>
            </a:r>
          </a:p>
          <a:p>
            <a:pPr marL="344488" indent="-344488"/>
            <a:r>
              <a:rPr lang="en-US" smtClean="0"/>
              <a:t>You may be able to cancel licenses for issues of public safety; however, if the debtor cannot operate its’ vehicles, the debtor can’t make money to pay off creditors.</a:t>
            </a:r>
          </a:p>
        </p:txBody>
      </p:sp>
      <p:sp>
        <p:nvSpPr>
          <p:cNvPr id="25605" name="Date Placeholder 3"/>
          <p:cNvSpPr>
            <a:spLocks noGrp="1"/>
          </p:cNvSpPr>
          <p:nvPr>
            <p:ph type="dt" sz="quarter" idx="10"/>
          </p:nvPr>
        </p:nvSpPr>
        <p:spPr>
          <a:noFill/>
        </p:spPr>
        <p:txBody>
          <a:bodyPr/>
          <a:lstStyle/>
          <a:p>
            <a:fld id="{D22E7807-EF6D-44BB-A0C6-BD5BBFDEFEF3}" type="datetime2">
              <a:rPr lang="en-US" smtClean="0"/>
              <a:pPr/>
              <a:t>Thursday, October 02, 2014</a:t>
            </a:fld>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Responsible Officers</a:t>
            </a:r>
            <a:endParaRPr lang="en-US" sz="2800" kern="0" dirty="0">
              <a:solidFill>
                <a:srgbClr val="EACB6F"/>
              </a:solidFill>
              <a:latin typeface="+mj-lt"/>
              <a:ea typeface="+mj-ea"/>
              <a:cs typeface="+mj-cs"/>
            </a:endParaRPr>
          </a:p>
        </p:txBody>
      </p:sp>
      <p:sp>
        <p:nvSpPr>
          <p:cNvPr id="26627" name="Title 1"/>
          <p:cNvSpPr>
            <a:spLocks noGrp="1"/>
          </p:cNvSpPr>
          <p:nvPr>
            <p:ph type="title"/>
          </p:nvPr>
        </p:nvSpPr>
        <p:spPr/>
        <p:txBody>
          <a:bodyPr/>
          <a:lstStyle/>
          <a:p>
            <a:r>
              <a:rPr lang="en-US" sz="2800" b="1" u="sng" smtClean="0"/>
              <a:t>Issues</a:t>
            </a:r>
          </a:p>
        </p:txBody>
      </p:sp>
      <p:sp>
        <p:nvSpPr>
          <p:cNvPr id="26628" name="Content Placeholder 2"/>
          <p:cNvSpPr>
            <a:spLocks noGrp="1"/>
          </p:cNvSpPr>
          <p:nvPr>
            <p:ph idx="1"/>
          </p:nvPr>
        </p:nvSpPr>
        <p:spPr/>
        <p:txBody>
          <a:bodyPr/>
          <a:lstStyle/>
          <a:p>
            <a:pPr marL="344488" indent="-344488">
              <a:defRPr/>
            </a:pPr>
            <a:r>
              <a:rPr lang="en-US" dirty="0" smtClean="0"/>
              <a:t>The issue is whether taxpayer is responsible, not whether tax is due.</a:t>
            </a:r>
          </a:p>
          <a:p>
            <a:pPr marL="344488" indent="-344488">
              <a:defRPr/>
            </a:pPr>
            <a:r>
              <a:rPr lang="en-US" dirty="0" smtClean="0"/>
              <a:t>State law normally controls:</a:t>
            </a:r>
          </a:p>
          <a:p>
            <a:pPr lvl="1">
              <a:defRPr/>
            </a:pPr>
            <a:r>
              <a:rPr lang="en-US" dirty="0" smtClean="0"/>
              <a:t>IC § 6-3-4-8(g) on income/withholding: “In the case of a corporate or partnership employer, every officer, employee, or member of such employer, who, as such officer, employee, or member is under a duty to deduct and remit such taxes shall be personally liable for such taxes, penalties, and interest.”</a:t>
            </a:r>
          </a:p>
          <a:p>
            <a:pPr marL="347663" lvl="1" indent="-347663">
              <a:defRPr/>
            </a:pPr>
            <a:r>
              <a:rPr lang="en-US" i="1" dirty="0" smtClean="0"/>
              <a:t>Indiana Dept. of State Revenue vs. </a:t>
            </a:r>
            <a:r>
              <a:rPr lang="en-US" i="1" dirty="0" err="1" smtClean="0"/>
              <a:t>Safayan</a:t>
            </a:r>
            <a:r>
              <a:rPr lang="en-US" dirty="0" smtClean="0"/>
              <a:t>, 654 N.E.2d 270 (Ind., 1995): The statutory duty to remit trust taxes falls on any officer or employee who has the authority to see that they are paid.</a:t>
            </a:r>
          </a:p>
        </p:txBody>
      </p:sp>
      <p:sp>
        <p:nvSpPr>
          <p:cNvPr id="26629" name="Date Placeholder 3"/>
          <p:cNvSpPr>
            <a:spLocks noGrp="1"/>
          </p:cNvSpPr>
          <p:nvPr>
            <p:ph type="dt" sz="quarter" idx="10"/>
          </p:nvPr>
        </p:nvSpPr>
        <p:spPr>
          <a:noFill/>
        </p:spPr>
        <p:txBody>
          <a:bodyPr/>
          <a:lstStyle/>
          <a:p>
            <a:fld id="{46982FBF-14C4-4540-BEDD-F29F9C97E420}" type="datetime2">
              <a:rPr lang="en-US" smtClean="0"/>
              <a:pPr/>
              <a:t>Thursday, October 02, 2014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Look Back Periods</a:t>
            </a:r>
            <a:endParaRPr lang="en-US" sz="2800" kern="0" dirty="0">
              <a:solidFill>
                <a:srgbClr val="EACB6F"/>
              </a:solidFill>
              <a:latin typeface="+mj-lt"/>
              <a:ea typeface="+mj-ea"/>
              <a:cs typeface="+mj-cs"/>
            </a:endParaRPr>
          </a:p>
        </p:txBody>
      </p:sp>
      <p:sp>
        <p:nvSpPr>
          <p:cNvPr id="27651" name="Title 1"/>
          <p:cNvSpPr>
            <a:spLocks noGrp="1"/>
          </p:cNvSpPr>
          <p:nvPr>
            <p:ph type="title"/>
          </p:nvPr>
        </p:nvSpPr>
        <p:spPr/>
        <p:txBody>
          <a:bodyPr/>
          <a:lstStyle/>
          <a:p>
            <a:r>
              <a:rPr lang="en-US" sz="2800" b="1" u="sng" smtClean="0"/>
              <a:t>Issues</a:t>
            </a:r>
          </a:p>
        </p:txBody>
      </p:sp>
      <p:sp>
        <p:nvSpPr>
          <p:cNvPr id="27652" name="Content Placeholder 2"/>
          <p:cNvSpPr>
            <a:spLocks noGrp="1"/>
          </p:cNvSpPr>
          <p:nvPr>
            <p:ph idx="1"/>
          </p:nvPr>
        </p:nvSpPr>
        <p:spPr/>
        <p:txBody>
          <a:bodyPr/>
          <a:lstStyle/>
          <a:p>
            <a:pPr marL="344488" indent="-344488"/>
            <a:r>
              <a:rPr lang="en-US" smtClean="0"/>
              <a:t>The trustee can examine transfers made within two years before bankruptcy was filed. State law may extend this period beyond two years for fraud.</a:t>
            </a:r>
          </a:p>
          <a:p>
            <a:pPr marL="344488" indent="-344488"/>
            <a:r>
              <a:rPr lang="en-US" smtClean="0"/>
              <a:t>If the debtor files late, and within two years, it’s general unsecured, nondischargeable. </a:t>
            </a:r>
          </a:p>
          <a:p>
            <a:pPr marL="344488" indent="-344488"/>
            <a:r>
              <a:rPr lang="en-US" smtClean="0"/>
              <a:t>A trustee might look back for payments that should not have been made during this period, but for IFTA taxes, it’s the cost of doing business – if those taxes had not been paid, IFTA licensure could have been revoked, and the trucks couldn’t have run.</a:t>
            </a:r>
          </a:p>
        </p:txBody>
      </p:sp>
      <p:sp>
        <p:nvSpPr>
          <p:cNvPr id="27653" name="Date Placeholder 3"/>
          <p:cNvSpPr>
            <a:spLocks noGrp="1"/>
          </p:cNvSpPr>
          <p:nvPr>
            <p:ph type="dt" sz="quarter" idx="10"/>
          </p:nvPr>
        </p:nvSpPr>
        <p:spPr>
          <a:noFill/>
        </p:spPr>
        <p:txBody>
          <a:bodyPr/>
          <a:lstStyle/>
          <a:p>
            <a:fld id="{B1DEF93F-7E61-449D-BB70-82435F497D92}" type="datetime2">
              <a:rPr lang="en-US" smtClean="0"/>
              <a:pPr/>
              <a:t>Thursday, October 02, 2014</a:t>
            </a:fld>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2800" b="1" u="sng" smtClean="0"/>
              <a:t>Issues</a:t>
            </a:r>
            <a:endParaRPr lang="en-US" sz="2800" smtClean="0"/>
          </a:p>
        </p:txBody>
      </p:sp>
      <p:sp>
        <p:nvSpPr>
          <p:cNvPr id="28675" name="Content Placeholder 2"/>
          <p:cNvSpPr>
            <a:spLocks noGrp="1"/>
          </p:cNvSpPr>
          <p:nvPr>
            <p:ph idx="1"/>
          </p:nvPr>
        </p:nvSpPr>
        <p:spPr/>
        <p:txBody>
          <a:bodyPr/>
          <a:lstStyle/>
          <a:p>
            <a:r>
              <a:rPr lang="en-US" smtClean="0"/>
              <a:t>These involved “serial filers,” or debtors who keep filing for bankruptcy, in an attempt to escape liabilities.</a:t>
            </a:r>
          </a:p>
          <a:p>
            <a:r>
              <a:rPr lang="en-US" smtClean="0"/>
              <a:t>When a bankruptcy is filed, the automatic stay kicks in, so people try to re-file in order to keep the stay going as long as possible so that the statutes of limitation for liabilities runs out.</a:t>
            </a:r>
          </a:p>
          <a:p>
            <a:r>
              <a:rPr lang="en-US" smtClean="0"/>
              <a:t>Tolling allows the statute of limitations to be extended for creditors to collect liabilities, preserving creditors’ rights. 11 USC 108(c).</a:t>
            </a:r>
          </a:p>
          <a:p>
            <a:r>
              <a:rPr lang="en-US" smtClean="0"/>
              <a:t>Example:</a:t>
            </a:r>
          </a:p>
          <a:p>
            <a:pPr lvl="1"/>
            <a:r>
              <a:rPr lang="en-US" smtClean="0"/>
              <a:t>T/P owes taxes in 2000, 2001, and 2002</a:t>
            </a:r>
          </a:p>
          <a:p>
            <a:pPr lvl="1"/>
            <a:r>
              <a:rPr lang="en-US" smtClean="0"/>
              <a:t>Bankruptcy filed in 2003, but case gets dismissed in 2004</a:t>
            </a:r>
          </a:p>
          <a:p>
            <a:pPr lvl="1"/>
            <a:r>
              <a:rPr lang="en-US" smtClean="0"/>
              <a:t>Bankruptcy filed again in 2005, is dismissed again</a:t>
            </a:r>
          </a:p>
          <a:p>
            <a:pPr lvl="1"/>
            <a:r>
              <a:rPr lang="en-US" smtClean="0"/>
              <a:t>Not precluded from collection; statute of limitations extended</a:t>
            </a:r>
          </a:p>
          <a:p>
            <a:endParaRPr lang="en-US" smtClean="0"/>
          </a:p>
        </p:txBody>
      </p:sp>
      <p:sp>
        <p:nvSpPr>
          <p:cNvPr id="28676" name="Date Placeholder 3"/>
          <p:cNvSpPr>
            <a:spLocks noGrp="1"/>
          </p:cNvSpPr>
          <p:nvPr>
            <p:ph type="dt" sz="quarter" idx="10"/>
          </p:nvPr>
        </p:nvSpPr>
        <p:spPr>
          <a:noFill/>
        </p:spPr>
        <p:txBody>
          <a:bodyPr/>
          <a:lstStyle/>
          <a:p>
            <a:fld id="{EA723908-1814-4BF0-BD1F-983A5AC3BB79}" type="datetime2">
              <a:rPr lang="en-US" smtClean="0"/>
              <a:pPr/>
              <a:t>Thursday, October 02, 2014</a:t>
            </a:fld>
            <a:endParaRPr lang="en-US" smtClean="0"/>
          </a:p>
        </p:txBody>
      </p:sp>
      <p:sp>
        <p:nvSpPr>
          <p:cNvPr id="5"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dirty="0">
                <a:solidFill>
                  <a:srgbClr val="EACB6F"/>
                </a:solidFill>
              </a:rPr>
              <a:t>Tolling</a:t>
            </a:r>
            <a:endParaRPr lang="en-US" sz="2800" kern="0" dirty="0">
              <a:solidFill>
                <a:srgbClr val="EACB6F"/>
              </a:solidFill>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z="2800" b="1" u="sng" smtClean="0"/>
              <a:t>Example</a:t>
            </a:r>
          </a:p>
        </p:txBody>
      </p:sp>
      <p:sp>
        <p:nvSpPr>
          <p:cNvPr id="28675" name="Content Placeholder 2"/>
          <p:cNvSpPr>
            <a:spLocks noGrp="1"/>
          </p:cNvSpPr>
          <p:nvPr>
            <p:ph idx="1"/>
          </p:nvPr>
        </p:nvSpPr>
        <p:spPr/>
        <p:txBody>
          <a:bodyPr/>
          <a:lstStyle/>
          <a:p>
            <a:pPr marL="344488" indent="-344488">
              <a:defRPr/>
            </a:pPr>
            <a:r>
              <a:rPr lang="en-US" dirty="0" smtClean="0"/>
              <a:t>Let’s say there are 10 years of IFTA liabilities, 2004-2013</a:t>
            </a:r>
          </a:p>
          <a:p>
            <a:pPr marL="744538" lvl="1" indent="-344488">
              <a:defRPr/>
            </a:pPr>
            <a:r>
              <a:rPr lang="en-US" dirty="0" smtClean="0"/>
              <a:t>2004 through 2007, agency has a lien on property</a:t>
            </a:r>
          </a:p>
          <a:p>
            <a:pPr marL="744538" lvl="1" indent="-344488">
              <a:defRPr/>
            </a:pPr>
            <a:r>
              <a:rPr lang="en-US" dirty="0" smtClean="0"/>
              <a:t>2008 through 2013, no lien</a:t>
            </a:r>
          </a:p>
          <a:p>
            <a:pPr marL="344488" indent="-344488">
              <a:defRPr/>
            </a:pPr>
            <a:r>
              <a:rPr lang="en-US" dirty="0" smtClean="0"/>
              <a:t>Bankruptcy is filed on January 1, 2014</a:t>
            </a:r>
          </a:p>
          <a:p>
            <a:pPr marL="344488" indent="-344488">
              <a:defRPr/>
            </a:pPr>
            <a:r>
              <a:rPr lang="en-US" dirty="0" smtClean="0"/>
              <a:t>2004 through 2007 are </a:t>
            </a:r>
            <a:r>
              <a:rPr lang="en-US" b="1" dirty="0" smtClean="0">
                <a:solidFill>
                  <a:srgbClr val="FFC000"/>
                </a:solidFill>
              </a:rPr>
              <a:t>secured</a:t>
            </a:r>
          </a:p>
          <a:p>
            <a:pPr marL="344488" indent="-344488">
              <a:defRPr/>
            </a:pPr>
            <a:r>
              <a:rPr lang="en-US" dirty="0" smtClean="0"/>
              <a:t>2013, 2012, 2011, and 4Q 2010 would have </a:t>
            </a:r>
            <a:r>
              <a:rPr lang="en-US" b="1" dirty="0" smtClean="0">
                <a:solidFill>
                  <a:srgbClr val="336699"/>
                </a:solidFill>
              </a:rPr>
              <a:t>priority unsecured</a:t>
            </a:r>
          </a:p>
          <a:p>
            <a:pPr marL="344488" indent="-344488">
              <a:defRPr/>
            </a:pPr>
            <a:r>
              <a:rPr lang="en-US" dirty="0" smtClean="0"/>
              <a:t>Remaining periods would be general unsecured</a:t>
            </a:r>
          </a:p>
          <a:p>
            <a:pPr>
              <a:defRPr/>
            </a:pPr>
            <a:endParaRPr lang="en-US" dirty="0" smtClean="0"/>
          </a:p>
        </p:txBody>
      </p:sp>
      <p:sp>
        <p:nvSpPr>
          <p:cNvPr id="29700" name="Date Placeholder 3"/>
          <p:cNvSpPr>
            <a:spLocks noGrp="1"/>
          </p:cNvSpPr>
          <p:nvPr>
            <p:ph type="dt" sz="quarter" idx="10"/>
          </p:nvPr>
        </p:nvSpPr>
        <p:spPr>
          <a:noFill/>
        </p:spPr>
        <p:txBody>
          <a:bodyPr/>
          <a:lstStyle/>
          <a:p>
            <a:fld id="{5E3C4FC9-EDFE-4AEA-9AA0-9239BB8C16B8}" type="datetime2">
              <a:rPr lang="en-US" smtClean="0"/>
              <a:pPr/>
              <a:t>Thursday, October 02, 2014</a:t>
            </a:fld>
            <a:endParaRPr lang="en-US" smtClean="0"/>
          </a:p>
        </p:txBody>
      </p:sp>
      <p:graphicFrame>
        <p:nvGraphicFramePr>
          <p:cNvPr id="6" name="Table 5"/>
          <p:cNvGraphicFramePr>
            <a:graphicFrameLocks noGrp="1"/>
          </p:cNvGraphicFramePr>
          <p:nvPr/>
        </p:nvGraphicFramePr>
        <p:xfrm>
          <a:off x="1524000" y="4267200"/>
          <a:ext cx="6096000" cy="185420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pPr algn="ctr"/>
                      <a:r>
                        <a:rPr lang="en-US" sz="1400" dirty="0" smtClean="0"/>
                        <a:t>2004</a:t>
                      </a:r>
                      <a:endParaRPr lang="en-US" sz="1400" dirty="0"/>
                    </a:p>
                  </a:txBody>
                  <a:tcPr>
                    <a:solidFill>
                      <a:srgbClr val="5F5F5F"/>
                    </a:solidFill>
                  </a:tcPr>
                </a:tc>
                <a:tc>
                  <a:txBody>
                    <a:bodyPr/>
                    <a:lstStyle/>
                    <a:p>
                      <a:pPr algn="ctr"/>
                      <a:r>
                        <a:rPr lang="en-US" sz="1400" dirty="0" smtClean="0"/>
                        <a:t>2005</a:t>
                      </a:r>
                      <a:endParaRPr lang="en-US" sz="1400" dirty="0"/>
                    </a:p>
                  </a:txBody>
                  <a:tcPr>
                    <a:solidFill>
                      <a:srgbClr val="5F5F5F"/>
                    </a:solidFill>
                  </a:tcPr>
                </a:tc>
                <a:tc>
                  <a:txBody>
                    <a:bodyPr/>
                    <a:lstStyle/>
                    <a:p>
                      <a:pPr algn="ctr"/>
                      <a:r>
                        <a:rPr lang="en-US" sz="1400" dirty="0" smtClean="0"/>
                        <a:t>2006</a:t>
                      </a:r>
                      <a:endParaRPr lang="en-US" sz="1400" dirty="0"/>
                    </a:p>
                  </a:txBody>
                  <a:tcPr>
                    <a:solidFill>
                      <a:srgbClr val="5F5F5F"/>
                    </a:solidFill>
                  </a:tcPr>
                </a:tc>
                <a:tc>
                  <a:txBody>
                    <a:bodyPr/>
                    <a:lstStyle/>
                    <a:p>
                      <a:pPr algn="ctr"/>
                      <a:r>
                        <a:rPr lang="en-US" sz="1400" dirty="0" smtClean="0"/>
                        <a:t>2007</a:t>
                      </a:r>
                      <a:endParaRPr lang="en-US" sz="1400" dirty="0"/>
                    </a:p>
                  </a:txBody>
                  <a:tcPr>
                    <a:solidFill>
                      <a:srgbClr val="5F5F5F"/>
                    </a:solidFill>
                  </a:tcPr>
                </a:tc>
                <a:tc>
                  <a:txBody>
                    <a:bodyPr/>
                    <a:lstStyle/>
                    <a:p>
                      <a:pPr algn="ctr"/>
                      <a:r>
                        <a:rPr lang="en-US" sz="1400" dirty="0" smtClean="0"/>
                        <a:t>2008</a:t>
                      </a:r>
                      <a:endParaRPr lang="en-US" sz="1400" dirty="0"/>
                    </a:p>
                  </a:txBody>
                  <a:tcPr>
                    <a:solidFill>
                      <a:srgbClr val="5F5F5F"/>
                    </a:solidFill>
                  </a:tcPr>
                </a:tc>
                <a:tc>
                  <a:txBody>
                    <a:bodyPr/>
                    <a:lstStyle/>
                    <a:p>
                      <a:pPr algn="ctr"/>
                      <a:r>
                        <a:rPr lang="en-US" sz="1400" dirty="0" smtClean="0"/>
                        <a:t>2009</a:t>
                      </a:r>
                      <a:endParaRPr lang="en-US" sz="1400" dirty="0"/>
                    </a:p>
                  </a:txBody>
                  <a:tcPr>
                    <a:solidFill>
                      <a:srgbClr val="5F5F5F"/>
                    </a:solidFill>
                  </a:tcPr>
                </a:tc>
                <a:tc>
                  <a:txBody>
                    <a:bodyPr/>
                    <a:lstStyle/>
                    <a:p>
                      <a:pPr algn="ctr"/>
                      <a:r>
                        <a:rPr lang="en-US" sz="1400" dirty="0" smtClean="0"/>
                        <a:t>2010</a:t>
                      </a:r>
                      <a:endParaRPr lang="en-US" sz="1400" dirty="0"/>
                    </a:p>
                  </a:txBody>
                  <a:tcPr>
                    <a:solidFill>
                      <a:srgbClr val="5F5F5F"/>
                    </a:solidFill>
                  </a:tcPr>
                </a:tc>
                <a:tc>
                  <a:txBody>
                    <a:bodyPr/>
                    <a:lstStyle/>
                    <a:p>
                      <a:pPr algn="ctr"/>
                      <a:r>
                        <a:rPr lang="en-US" sz="1400" dirty="0" smtClean="0"/>
                        <a:t>2011</a:t>
                      </a:r>
                      <a:endParaRPr lang="en-US" sz="1400" dirty="0"/>
                    </a:p>
                  </a:txBody>
                  <a:tcPr>
                    <a:solidFill>
                      <a:srgbClr val="5F5F5F"/>
                    </a:solidFill>
                  </a:tcPr>
                </a:tc>
                <a:tc>
                  <a:txBody>
                    <a:bodyPr/>
                    <a:lstStyle/>
                    <a:p>
                      <a:pPr algn="ctr"/>
                      <a:r>
                        <a:rPr lang="en-US" sz="1400" dirty="0" smtClean="0"/>
                        <a:t>2012</a:t>
                      </a:r>
                      <a:endParaRPr lang="en-US" sz="1400" dirty="0"/>
                    </a:p>
                  </a:txBody>
                  <a:tcPr>
                    <a:solidFill>
                      <a:srgbClr val="5F5F5F"/>
                    </a:solidFill>
                  </a:tcPr>
                </a:tc>
                <a:tc>
                  <a:txBody>
                    <a:bodyPr/>
                    <a:lstStyle/>
                    <a:p>
                      <a:pPr algn="ctr"/>
                      <a:r>
                        <a:rPr lang="en-US" sz="1400" dirty="0" smtClean="0"/>
                        <a:t>2013</a:t>
                      </a:r>
                      <a:endParaRPr lang="en-US" sz="1400" dirty="0"/>
                    </a:p>
                  </a:txBody>
                  <a:tcPr>
                    <a:solidFill>
                      <a:srgbClr val="5F5F5F"/>
                    </a:solidFill>
                  </a:tcPr>
                </a:tc>
              </a:tr>
              <a:tr h="370840">
                <a:tc>
                  <a:txBody>
                    <a:bodyPr/>
                    <a:lstStyle/>
                    <a:p>
                      <a:pPr algn="ctr"/>
                      <a:r>
                        <a:rPr lang="en-US" sz="1400" dirty="0" smtClean="0"/>
                        <a:t>1Q</a:t>
                      </a:r>
                      <a:endParaRPr lang="en-US" sz="1400" dirty="0"/>
                    </a:p>
                  </a:txBody>
                  <a:tcPr>
                    <a:solidFill>
                      <a:srgbClr val="EACB6F"/>
                    </a:solidFill>
                  </a:tcPr>
                </a:tc>
                <a:tc>
                  <a:txBody>
                    <a:bodyPr/>
                    <a:lstStyle/>
                    <a:p>
                      <a:pPr algn="ctr"/>
                      <a:r>
                        <a:rPr lang="en-US" sz="1400" dirty="0" smtClean="0"/>
                        <a:t>1Q</a:t>
                      </a:r>
                      <a:endParaRPr lang="en-US" sz="1400" dirty="0"/>
                    </a:p>
                  </a:txBody>
                  <a:tcPr>
                    <a:solidFill>
                      <a:srgbClr val="EACB6F"/>
                    </a:solidFill>
                  </a:tcPr>
                </a:tc>
                <a:tc>
                  <a:txBody>
                    <a:bodyPr/>
                    <a:lstStyle/>
                    <a:p>
                      <a:pPr algn="ctr"/>
                      <a:r>
                        <a:rPr lang="en-US" sz="1400" dirty="0" smtClean="0"/>
                        <a:t>1Q</a:t>
                      </a:r>
                      <a:endParaRPr lang="en-US" sz="1400" dirty="0"/>
                    </a:p>
                  </a:txBody>
                  <a:tcPr>
                    <a:solidFill>
                      <a:srgbClr val="EACB6F"/>
                    </a:solidFill>
                  </a:tcPr>
                </a:tc>
                <a:tc>
                  <a:txBody>
                    <a:bodyPr/>
                    <a:lstStyle/>
                    <a:p>
                      <a:pPr algn="ctr"/>
                      <a:r>
                        <a:rPr lang="en-US" sz="1400" dirty="0" smtClean="0"/>
                        <a:t>1Q</a:t>
                      </a:r>
                      <a:endParaRPr lang="en-US" sz="1400" dirty="0"/>
                    </a:p>
                  </a:txBody>
                  <a:tcPr>
                    <a:solidFill>
                      <a:srgbClr val="EACB6F"/>
                    </a:solidFill>
                  </a:tcPr>
                </a:tc>
                <a:tc>
                  <a:txBody>
                    <a:bodyPr/>
                    <a:lstStyle/>
                    <a:p>
                      <a:pPr algn="ctr"/>
                      <a:r>
                        <a:rPr lang="en-US" sz="1400" dirty="0" smtClean="0"/>
                        <a:t>1Q</a:t>
                      </a:r>
                      <a:endParaRPr lang="en-US" sz="1400" dirty="0"/>
                    </a:p>
                  </a:txBody>
                  <a:tcPr/>
                </a:tc>
                <a:tc>
                  <a:txBody>
                    <a:bodyPr/>
                    <a:lstStyle/>
                    <a:p>
                      <a:pPr algn="ctr"/>
                      <a:r>
                        <a:rPr lang="en-US" sz="1400" dirty="0" smtClean="0"/>
                        <a:t>1Q</a:t>
                      </a:r>
                      <a:endParaRPr lang="en-US" sz="1400" dirty="0"/>
                    </a:p>
                  </a:txBody>
                  <a:tcPr/>
                </a:tc>
                <a:tc>
                  <a:txBody>
                    <a:bodyPr/>
                    <a:lstStyle/>
                    <a:p>
                      <a:pPr algn="ctr"/>
                      <a:r>
                        <a:rPr lang="en-US" sz="1400" dirty="0" smtClean="0"/>
                        <a:t>1Q</a:t>
                      </a:r>
                      <a:endParaRPr lang="en-US" sz="1400" dirty="0"/>
                    </a:p>
                  </a:txBody>
                  <a:tcPr/>
                </a:tc>
                <a:tc>
                  <a:txBody>
                    <a:bodyPr/>
                    <a:lstStyle/>
                    <a:p>
                      <a:pPr algn="ctr"/>
                      <a:r>
                        <a:rPr lang="en-US" sz="1400" dirty="0" smtClean="0"/>
                        <a:t>1Q</a:t>
                      </a:r>
                      <a:endParaRPr lang="en-US" sz="1400" dirty="0"/>
                    </a:p>
                  </a:txBody>
                  <a:tcPr>
                    <a:solidFill>
                      <a:srgbClr val="336699"/>
                    </a:solidFill>
                  </a:tcPr>
                </a:tc>
                <a:tc>
                  <a:txBody>
                    <a:bodyPr/>
                    <a:lstStyle/>
                    <a:p>
                      <a:pPr algn="ctr"/>
                      <a:r>
                        <a:rPr lang="en-US" sz="1400" dirty="0" smtClean="0"/>
                        <a:t>1Q</a:t>
                      </a:r>
                      <a:endParaRPr lang="en-US" sz="1400" dirty="0"/>
                    </a:p>
                  </a:txBody>
                  <a:tcPr>
                    <a:solidFill>
                      <a:srgbClr val="336699"/>
                    </a:solidFill>
                  </a:tcPr>
                </a:tc>
                <a:tc>
                  <a:txBody>
                    <a:bodyPr/>
                    <a:lstStyle/>
                    <a:p>
                      <a:pPr algn="ctr"/>
                      <a:r>
                        <a:rPr lang="en-US" sz="1400" dirty="0" smtClean="0"/>
                        <a:t>1Q</a:t>
                      </a:r>
                      <a:endParaRPr lang="en-US" sz="1400" dirty="0"/>
                    </a:p>
                  </a:txBody>
                  <a:tcPr>
                    <a:solidFill>
                      <a:srgbClr val="336699"/>
                    </a:solidFill>
                  </a:tcPr>
                </a:tc>
              </a:tr>
              <a:tr h="370840">
                <a:tc>
                  <a:txBody>
                    <a:bodyPr/>
                    <a:lstStyle/>
                    <a:p>
                      <a:pPr algn="ctr"/>
                      <a:r>
                        <a:rPr lang="en-US" sz="1400" dirty="0" smtClean="0"/>
                        <a:t>2Q</a:t>
                      </a:r>
                      <a:endParaRPr lang="en-US" sz="1400" dirty="0"/>
                    </a:p>
                  </a:txBody>
                  <a:tcPr>
                    <a:solidFill>
                      <a:srgbClr val="EACB6F"/>
                    </a:solidFill>
                  </a:tcPr>
                </a:tc>
                <a:tc>
                  <a:txBody>
                    <a:bodyPr/>
                    <a:lstStyle/>
                    <a:p>
                      <a:pPr algn="ctr"/>
                      <a:r>
                        <a:rPr lang="en-US" sz="1400" dirty="0" smtClean="0"/>
                        <a:t>2Q</a:t>
                      </a:r>
                      <a:endParaRPr lang="en-US" sz="1400" dirty="0"/>
                    </a:p>
                  </a:txBody>
                  <a:tcPr>
                    <a:solidFill>
                      <a:srgbClr val="EACB6F"/>
                    </a:solidFill>
                  </a:tcPr>
                </a:tc>
                <a:tc>
                  <a:txBody>
                    <a:bodyPr/>
                    <a:lstStyle/>
                    <a:p>
                      <a:pPr algn="ctr"/>
                      <a:r>
                        <a:rPr lang="en-US" sz="1400" dirty="0" smtClean="0"/>
                        <a:t>2Q</a:t>
                      </a:r>
                      <a:endParaRPr lang="en-US" sz="1400" dirty="0"/>
                    </a:p>
                  </a:txBody>
                  <a:tcPr>
                    <a:solidFill>
                      <a:srgbClr val="EACB6F"/>
                    </a:solidFill>
                  </a:tcPr>
                </a:tc>
                <a:tc>
                  <a:txBody>
                    <a:bodyPr/>
                    <a:lstStyle/>
                    <a:p>
                      <a:pPr algn="ctr"/>
                      <a:r>
                        <a:rPr lang="en-US" sz="1400" dirty="0" smtClean="0"/>
                        <a:t>2Q</a:t>
                      </a:r>
                      <a:endParaRPr lang="en-US" sz="1400" dirty="0"/>
                    </a:p>
                  </a:txBody>
                  <a:tcPr>
                    <a:solidFill>
                      <a:srgbClr val="EACB6F"/>
                    </a:solidFill>
                  </a:tcPr>
                </a:tc>
                <a:tc>
                  <a:txBody>
                    <a:bodyPr/>
                    <a:lstStyle/>
                    <a:p>
                      <a:pPr algn="ctr"/>
                      <a:r>
                        <a:rPr lang="en-US" sz="1400" dirty="0" smtClean="0"/>
                        <a:t>2Q</a:t>
                      </a:r>
                      <a:endParaRPr lang="en-US" sz="1400" dirty="0"/>
                    </a:p>
                  </a:txBody>
                  <a:tcPr/>
                </a:tc>
                <a:tc>
                  <a:txBody>
                    <a:bodyPr/>
                    <a:lstStyle/>
                    <a:p>
                      <a:pPr algn="ctr"/>
                      <a:r>
                        <a:rPr lang="en-US" sz="1400" dirty="0" smtClean="0"/>
                        <a:t>2Q</a:t>
                      </a:r>
                      <a:endParaRPr lang="en-US" sz="1400" dirty="0"/>
                    </a:p>
                  </a:txBody>
                  <a:tcPr/>
                </a:tc>
                <a:tc>
                  <a:txBody>
                    <a:bodyPr/>
                    <a:lstStyle/>
                    <a:p>
                      <a:pPr algn="ctr"/>
                      <a:r>
                        <a:rPr lang="en-US" sz="1400" dirty="0" smtClean="0"/>
                        <a:t>2Q</a:t>
                      </a:r>
                      <a:endParaRPr lang="en-US" sz="1400" dirty="0"/>
                    </a:p>
                  </a:txBody>
                  <a:tcPr/>
                </a:tc>
                <a:tc>
                  <a:txBody>
                    <a:bodyPr/>
                    <a:lstStyle/>
                    <a:p>
                      <a:pPr algn="ctr"/>
                      <a:r>
                        <a:rPr lang="en-US" sz="1400" dirty="0" smtClean="0"/>
                        <a:t>2Q</a:t>
                      </a:r>
                      <a:endParaRPr lang="en-US" sz="1400" dirty="0"/>
                    </a:p>
                  </a:txBody>
                  <a:tcPr>
                    <a:solidFill>
                      <a:srgbClr val="336699"/>
                    </a:solidFill>
                  </a:tcPr>
                </a:tc>
                <a:tc>
                  <a:txBody>
                    <a:bodyPr/>
                    <a:lstStyle/>
                    <a:p>
                      <a:pPr algn="ctr"/>
                      <a:r>
                        <a:rPr lang="en-US" sz="1400" dirty="0" smtClean="0"/>
                        <a:t>2Q</a:t>
                      </a:r>
                      <a:endParaRPr lang="en-US" sz="1400" dirty="0"/>
                    </a:p>
                  </a:txBody>
                  <a:tcPr>
                    <a:solidFill>
                      <a:srgbClr val="336699"/>
                    </a:solidFill>
                  </a:tcPr>
                </a:tc>
                <a:tc>
                  <a:txBody>
                    <a:bodyPr/>
                    <a:lstStyle/>
                    <a:p>
                      <a:pPr algn="ctr"/>
                      <a:r>
                        <a:rPr lang="en-US" sz="1400" dirty="0" smtClean="0"/>
                        <a:t>2Q</a:t>
                      </a:r>
                      <a:endParaRPr lang="en-US" sz="1400" dirty="0"/>
                    </a:p>
                  </a:txBody>
                  <a:tcPr>
                    <a:solidFill>
                      <a:srgbClr val="336699"/>
                    </a:solidFill>
                  </a:tcPr>
                </a:tc>
              </a:tr>
              <a:tr h="370840">
                <a:tc>
                  <a:txBody>
                    <a:bodyPr/>
                    <a:lstStyle/>
                    <a:p>
                      <a:pPr algn="ctr"/>
                      <a:r>
                        <a:rPr lang="en-US" sz="1400" dirty="0" smtClean="0"/>
                        <a:t>3Q</a:t>
                      </a:r>
                      <a:endParaRPr lang="en-US" sz="1400" dirty="0"/>
                    </a:p>
                  </a:txBody>
                  <a:tcPr>
                    <a:solidFill>
                      <a:srgbClr val="EACB6F"/>
                    </a:solidFill>
                  </a:tcPr>
                </a:tc>
                <a:tc>
                  <a:txBody>
                    <a:bodyPr/>
                    <a:lstStyle/>
                    <a:p>
                      <a:pPr algn="ctr"/>
                      <a:r>
                        <a:rPr lang="en-US" sz="1400" dirty="0" smtClean="0"/>
                        <a:t>3Q</a:t>
                      </a:r>
                      <a:endParaRPr lang="en-US" sz="1400" dirty="0"/>
                    </a:p>
                  </a:txBody>
                  <a:tcPr>
                    <a:solidFill>
                      <a:srgbClr val="EACB6F"/>
                    </a:solidFill>
                  </a:tcPr>
                </a:tc>
                <a:tc>
                  <a:txBody>
                    <a:bodyPr/>
                    <a:lstStyle/>
                    <a:p>
                      <a:pPr algn="ctr"/>
                      <a:r>
                        <a:rPr lang="en-US" sz="1400" dirty="0" smtClean="0"/>
                        <a:t>3Q</a:t>
                      </a:r>
                      <a:endParaRPr lang="en-US" sz="1400" dirty="0"/>
                    </a:p>
                  </a:txBody>
                  <a:tcPr>
                    <a:solidFill>
                      <a:srgbClr val="EACB6F"/>
                    </a:solidFill>
                  </a:tcPr>
                </a:tc>
                <a:tc>
                  <a:txBody>
                    <a:bodyPr/>
                    <a:lstStyle/>
                    <a:p>
                      <a:pPr algn="ctr"/>
                      <a:r>
                        <a:rPr lang="en-US" sz="1400" dirty="0" smtClean="0"/>
                        <a:t>3Q</a:t>
                      </a:r>
                      <a:endParaRPr lang="en-US" sz="1400" dirty="0"/>
                    </a:p>
                  </a:txBody>
                  <a:tcPr>
                    <a:solidFill>
                      <a:srgbClr val="EACB6F"/>
                    </a:solidFill>
                  </a:tcPr>
                </a:tc>
                <a:tc>
                  <a:txBody>
                    <a:bodyPr/>
                    <a:lstStyle/>
                    <a:p>
                      <a:pPr algn="ctr"/>
                      <a:r>
                        <a:rPr lang="en-US" sz="1400" dirty="0" smtClean="0"/>
                        <a:t>3Q</a:t>
                      </a:r>
                      <a:endParaRPr lang="en-US" sz="1400" dirty="0"/>
                    </a:p>
                  </a:txBody>
                  <a:tcPr/>
                </a:tc>
                <a:tc>
                  <a:txBody>
                    <a:bodyPr/>
                    <a:lstStyle/>
                    <a:p>
                      <a:pPr algn="ctr"/>
                      <a:r>
                        <a:rPr lang="en-US" sz="1400" dirty="0" smtClean="0"/>
                        <a:t>3Q</a:t>
                      </a:r>
                      <a:endParaRPr lang="en-US" sz="1400" dirty="0"/>
                    </a:p>
                  </a:txBody>
                  <a:tcPr/>
                </a:tc>
                <a:tc>
                  <a:txBody>
                    <a:bodyPr/>
                    <a:lstStyle/>
                    <a:p>
                      <a:pPr algn="ctr"/>
                      <a:r>
                        <a:rPr lang="en-US" sz="1400" dirty="0" smtClean="0"/>
                        <a:t>3Q</a:t>
                      </a:r>
                      <a:endParaRPr lang="en-US" sz="1400" dirty="0"/>
                    </a:p>
                  </a:txBody>
                  <a:tcPr/>
                </a:tc>
                <a:tc>
                  <a:txBody>
                    <a:bodyPr/>
                    <a:lstStyle/>
                    <a:p>
                      <a:pPr algn="ctr"/>
                      <a:r>
                        <a:rPr lang="en-US" sz="1400" dirty="0" smtClean="0"/>
                        <a:t>3Q</a:t>
                      </a:r>
                      <a:endParaRPr lang="en-US" sz="1400" dirty="0"/>
                    </a:p>
                  </a:txBody>
                  <a:tcPr>
                    <a:solidFill>
                      <a:srgbClr val="336699"/>
                    </a:solidFill>
                  </a:tcPr>
                </a:tc>
                <a:tc>
                  <a:txBody>
                    <a:bodyPr/>
                    <a:lstStyle/>
                    <a:p>
                      <a:pPr algn="ctr"/>
                      <a:r>
                        <a:rPr lang="en-US" sz="1400" dirty="0" smtClean="0"/>
                        <a:t>3Q</a:t>
                      </a:r>
                      <a:endParaRPr lang="en-US" sz="1400" dirty="0"/>
                    </a:p>
                  </a:txBody>
                  <a:tcPr>
                    <a:solidFill>
                      <a:srgbClr val="336699"/>
                    </a:solidFill>
                  </a:tcPr>
                </a:tc>
                <a:tc>
                  <a:txBody>
                    <a:bodyPr/>
                    <a:lstStyle/>
                    <a:p>
                      <a:pPr algn="ctr"/>
                      <a:r>
                        <a:rPr lang="en-US" sz="1400" dirty="0" smtClean="0"/>
                        <a:t>3Q</a:t>
                      </a:r>
                      <a:endParaRPr lang="en-US" sz="1400" dirty="0"/>
                    </a:p>
                  </a:txBody>
                  <a:tcPr>
                    <a:solidFill>
                      <a:srgbClr val="336699"/>
                    </a:solidFill>
                  </a:tcPr>
                </a:tc>
              </a:tr>
              <a:tr h="370840">
                <a:tc>
                  <a:txBody>
                    <a:bodyPr/>
                    <a:lstStyle/>
                    <a:p>
                      <a:pPr algn="ctr"/>
                      <a:r>
                        <a:rPr lang="en-US" sz="1400" dirty="0" smtClean="0"/>
                        <a:t>4Q</a:t>
                      </a:r>
                      <a:endParaRPr lang="en-US" sz="1400" dirty="0"/>
                    </a:p>
                  </a:txBody>
                  <a:tcPr>
                    <a:solidFill>
                      <a:srgbClr val="EACB6F"/>
                    </a:solidFill>
                  </a:tcPr>
                </a:tc>
                <a:tc>
                  <a:txBody>
                    <a:bodyPr/>
                    <a:lstStyle/>
                    <a:p>
                      <a:pPr algn="ctr"/>
                      <a:r>
                        <a:rPr lang="en-US" sz="1400" smtClean="0"/>
                        <a:t>4Q</a:t>
                      </a:r>
                      <a:endParaRPr lang="en-US" sz="1400" dirty="0"/>
                    </a:p>
                  </a:txBody>
                  <a:tcPr>
                    <a:solidFill>
                      <a:srgbClr val="EACB6F"/>
                    </a:solidFill>
                  </a:tcPr>
                </a:tc>
                <a:tc>
                  <a:txBody>
                    <a:bodyPr/>
                    <a:lstStyle/>
                    <a:p>
                      <a:pPr algn="ctr"/>
                      <a:r>
                        <a:rPr lang="en-US" sz="1400" smtClean="0"/>
                        <a:t>4Q</a:t>
                      </a:r>
                      <a:endParaRPr lang="en-US" sz="1400" dirty="0"/>
                    </a:p>
                  </a:txBody>
                  <a:tcPr>
                    <a:solidFill>
                      <a:srgbClr val="EACB6F"/>
                    </a:solidFill>
                  </a:tcPr>
                </a:tc>
                <a:tc>
                  <a:txBody>
                    <a:bodyPr/>
                    <a:lstStyle/>
                    <a:p>
                      <a:pPr algn="ctr"/>
                      <a:r>
                        <a:rPr lang="en-US" sz="1400" dirty="0" smtClean="0"/>
                        <a:t>4Q</a:t>
                      </a:r>
                      <a:endParaRPr lang="en-US" sz="1400" dirty="0"/>
                    </a:p>
                  </a:txBody>
                  <a:tcPr>
                    <a:solidFill>
                      <a:srgbClr val="EACB6F"/>
                    </a:solidFill>
                  </a:tcPr>
                </a:tc>
                <a:tc>
                  <a:txBody>
                    <a:bodyPr/>
                    <a:lstStyle/>
                    <a:p>
                      <a:pPr algn="ctr"/>
                      <a:r>
                        <a:rPr lang="en-US" sz="1400" smtClean="0"/>
                        <a:t>4Q</a:t>
                      </a:r>
                      <a:endParaRPr lang="en-US" sz="1400" dirty="0"/>
                    </a:p>
                  </a:txBody>
                  <a:tcPr/>
                </a:tc>
                <a:tc>
                  <a:txBody>
                    <a:bodyPr/>
                    <a:lstStyle/>
                    <a:p>
                      <a:pPr algn="ctr"/>
                      <a:r>
                        <a:rPr lang="en-US" sz="1400" smtClean="0"/>
                        <a:t>4Q</a:t>
                      </a:r>
                      <a:endParaRPr lang="en-US" sz="1400" dirty="0"/>
                    </a:p>
                  </a:txBody>
                  <a:tcPr/>
                </a:tc>
                <a:tc>
                  <a:txBody>
                    <a:bodyPr/>
                    <a:lstStyle/>
                    <a:p>
                      <a:pPr algn="ctr"/>
                      <a:r>
                        <a:rPr lang="en-US" sz="1400" dirty="0" smtClean="0"/>
                        <a:t>4Q</a:t>
                      </a:r>
                      <a:endParaRPr lang="en-US" sz="1400" dirty="0"/>
                    </a:p>
                  </a:txBody>
                  <a:tcPr>
                    <a:solidFill>
                      <a:srgbClr val="336699"/>
                    </a:solidFill>
                  </a:tcPr>
                </a:tc>
                <a:tc>
                  <a:txBody>
                    <a:bodyPr/>
                    <a:lstStyle/>
                    <a:p>
                      <a:pPr algn="ctr"/>
                      <a:r>
                        <a:rPr lang="en-US" sz="1400" smtClean="0"/>
                        <a:t>4Q</a:t>
                      </a:r>
                      <a:endParaRPr lang="en-US" sz="1400" dirty="0"/>
                    </a:p>
                  </a:txBody>
                  <a:tcPr>
                    <a:solidFill>
                      <a:srgbClr val="336699"/>
                    </a:solidFill>
                  </a:tcPr>
                </a:tc>
                <a:tc>
                  <a:txBody>
                    <a:bodyPr/>
                    <a:lstStyle/>
                    <a:p>
                      <a:pPr algn="ctr"/>
                      <a:r>
                        <a:rPr lang="en-US" sz="1400" smtClean="0"/>
                        <a:t>4Q</a:t>
                      </a:r>
                      <a:endParaRPr lang="en-US" sz="1400" dirty="0"/>
                    </a:p>
                  </a:txBody>
                  <a:tcPr>
                    <a:solidFill>
                      <a:srgbClr val="336699"/>
                    </a:solidFill>
                  </a:tcPr>
                </a:tc>
                <a:tc>
                  <a:txBody>
                    <a:bodyPr/>
                    <a:lstStyle/>
                    <a:p>
                      <a:pPr algn="ctr"/>
                      <a:endParaRPr lang="en-US" sz="1400" dirty="0"/>
                    </a:p>
                  </a:txBody>
                  <a:tcP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752600" y="2667000"/>
            <a:ext cx="5943600" cy="914400"/>
          </a:xfrm>
        </p:spPr>
        <p:txBody>
          <a:bodyPr/>
          <a:lstStyle/>
          <a:p>
            <a:pPr eaLnBrk="1" hangingPunct="1">
              <a:buFontTx/>
              <a:buNone/>
            </a:pPr>
            <a:r>
              <a:rPr lang="en-US" sz="4800" b="1" smtClean="0">
                <a:solidFill>
                  <a:srgbClr val="336699"/>
                </a:solidFill>
              </a:rPr>
              <a:t>Relevant Case Law</a:t>
            </a:r>
          </a:p>
        </p:txBody>
      </p:sp>
      <p:sp>
        <p:nvSpPr>
          <p:cNvPr id="30723" name="Date Placeholder 3"/>
          <p:cNvSpPr>
            <a:spLocks noGrp="1"/>
          </p:cNvSpPr>
          <p:nvPr>
            <p:ph type="dt" sz="quarter" idx="10"/>
          </p:nvPr>
        </p:nvSpPr>
        <p:spPr>
          <a:noFill/>
        </p:spPr>
        <p:txBody>
          <a:bodyPr/>
          <a:lstStyle/>
          <a:p>
            <a:fld id="{A6CAFC7A-3312-47B4-B4C3-0F0864B1178C}" type="datetime2">
              <a:rPr lang="en-US" smtClean="0"/>
              <a:pPr/>
              <a:t>Thursday, October 02, 2014</a:t>
            </a:fld>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In re Fagan</a:t>
            </a:r>
            <a:endParaRPr lang="en-US" sz="2800">
              <a:solidFill>
                <a:srgbClr val="EACB6F"/>
              </a:solidFill>
            </a:endParaRPr>
          </a:p>
        </p:txBody>
      </p:sp>
      <p:sp>
        <p:nvSpPr>
          <p:cNvPr id="31747" name="Title 1"/>
          <p:cNvSpPr>
            <a:spLocks noGrp="1"/>
          </p:cNvSpPr>
          <p:nvPr>
            <p:ph type="title"/>
          </p:nvPr>
        </p:nvSpPr>
        <p:spPr/>
        <p:txBody>
          <a:bodyPr/>
          <a:lstStyle/>
          <a:p>
            <a:pPr eaLnBrk="1" hangingPunct="1"/>
            <a:r>
              <a:rPr lang="en-US" sz="2800" b="1" u="sng" smtClean="0"/>
              <a:t>Relevant Cases</a:t>
            </a:r>
          </a:p>
        </p:txBody>
      </p:sp>
      <p:sp>
        <p:nvSpPr>
          <p:cNvPr id="31748" name="Date Placeholder 3"/>
          <p:cNvSpPr>
            <a:spLocks noGrp="1"/>
          </p:cNvSpPr>
          <p:nvPr>
            <p:ph type="dt" sz="quarter" idx="10"/>
          </p:nvPr>
        </p:nvSpPr>
        <p:spPr>
          <a:noFill/>
        </p:spPr>
        <p:txBody>
          <a:bodyPr/>
          <a:lstStyle/>
          <a:p>
            <a:fld id="{85ECFF49-EC5F-4385-8D5F-943334072C28}" type="datetime2">
              <a:rPr lang="en-US" smtClean="0"/>
              <a:pPr/>
              <a:t>Thursday, October 02, 2014</a:t>
            </a:fld>
            <a:endParaRPr lang="en-US" smtClean="0"/>
          </a:p>
        </p:txBody>
      </p:sp>
      <p:sp>
        <p:nvSpPr>
          <p:cNvPr id="31749" name="Content Placeholder 2"/>
          <p:cNvSpPr>
            <a:spLocks noGrp="1"/>
          </p:cNvSpPr>
          <p:nvPr>
            <p:ph idx="1"/>
          </p:nvPr>
        </p:nvSpPr>
        <p:spPr/>
        <p:txBody>
          <a:bodyPr/>
          <a:lstStyle/>
          <a:p>
            <a:pPr marL="344488" lvl="1" indent="-344488" eaLnBrk="1" hangingPunct="1"/>
            <a:r>
              <a:rPr lang="en-US" i="1" smtClean="0"/>
              <a:t>In re Fagan,</a:t>
            </a:r>
            <a:r>
              <a:rPr lang="en-US" smtClean="0"/>
              <a:t> 465 B.R. 472 (Bkrtcy.E.D.Mich., 2012)</a:t>
            </a:r>
          </a:p>
          <a:p>
            <a:pPr marL="344488" lvl="1" indent="-344488" eaLnBrk="1" hangingPunct="1"/>
            <a:r>
              <a:rPr lang="en-US" smtClean="0"/>
              <a:t>Facts: </a:t>
            </a:r>
          </a:p>
          <a:p>
            <a:pPr marL="744538" lvl="2" indent="-344488" eaLnBrk="1" hangingPunct="1"/>
            <a:r>
              <a:rPr lang="en-US" smtClean="0"/>
              <a:t>Taxpayers filed Ch. 7 bankruptcy, where they listed state taxes, including IFTA, as a listed debt by business in which wife was corporate officer.</a:t>
            </a:r>
          </a:p>
          <a:p>
            <a:pPr marL="744538" lvl="2" indent="-344488" eaLnBrk="1" hangingPunct="1"/>
            <a:r>
              <a:rPr lang="en-US" smtClean="0"/>
              <a:t>Received a discharge in 2010.</a:t>
            </a:r>
          </a:p>
          <a:p>
            <a:pPr marL="744538" lvl="2" indent="-344488" eaLnBrk="1" hangingPunct="1"/>
            <a:r>
              <a:rPr lang="en-US" smtClean="0"/>
              <a:t>Taxpayers reopened case in 2011, because Michigan Department of Treasury continued to collect on the IFTA liabilities.</a:t>
            </a:r>
          </a:p>
          <a:p>
            <a:pPr marL="344488" lvl="1" indent="-344488" eaLnBrk="1" hangingPunct="1"/>
            <a:r>
              <a:rPr lang="en-US" smtClean="0"/>
              <a:t>Issue: whether fuel taxes owed to state pursuant to International Fuel Tax Agreement were excise taxes on transactions and nondischargeable.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fld id="{19CB389C-6ED6-4009-9579-33C8B235994C}" type="datetime2">
              <a:rPr lang="en-US" smtClean="0"/>
              <a:pPr/>
              <a:t>Thursday, October 02, 2014</a:t>
            </a:fld>
            <a:endParaRPr lang="en-US" smtClean="0"/>
          </a:p>
        </p:txBody>
      </p:sp>
      <p:sp>
        <p:nvSpPr>
          <p:cNvPr id="5123" name="Rectangle 2"/>
          <p:cNvSpPr>
            <a:spLocks noGrp="1" noChangeArrowheads="1"/>
          </p:cNvSpPr>
          <p:nvPr>
            <p:ph type="title"/>
          </p:nvPr>
        </p:nvSpPr>
        <p:spPr>
          <a:xfrm>
            <a:off x="609600" y="304800"/>
            <a:ext cx="8229600" cy="457200"/>
          </a:xfrm>
        </p:spPr>
        <p:txBody>
          <a:bodyPr/>
          <a:lstStyle/>
          <a:p>
            <a:pPr eaLnBrk="1" hangingPunct="1"/>
            <a:r>
              <a:rPr lang="en-US" sz="2800" b="1" u="sng" smtClean="0"/>
              <a:t>Key Phrases to Remember</a:t>
            </a:r>
          </a:p>
        </p:txBody>
      </p:sp>
      <p:sp>
        <p:nvSpPr>
          <p:cNvPr id="5124" name="Rectangle 3"/>
          <p:cNvSpPr>
            <a:spLocks noGrp="1" noChangeArrowheads="1"/>
          </p:cNvSpPr>
          <p:nvPr>
            <p:ph type="body" idx="1"/>
          </p:nvPr>
        </p:nvSpPr>
        <p:spPr>
          <a:xfrm>
            <a:off x="1600200" y="838200"/>
            <a:ext cx="7162800" cy="5486400"/>
          </a:xfrm>
        </p:spPr>
        <p:txBody>
          <a:bodyPr/>
          <a:lstStyle/>
          <a:p>
            <a:pPr eaLnBrk="1" hangingPunct="1">
              <a:buFontTx/>
              <a:buNone/>
              <a:tabLst>
                <a:tab pos="2514600" algn="l"/>
              </a:tabLst>
            </a:pPr>
            <a:r>
              <a:rPr lang="en-US" b="1" smtClean="0">
                <a:solidFill>
                  <a:srgbClr val="EACB6F"/>
                </a:solidFill>
              </a:rPr>
              <a:t>T/P</a:t>
            </a:r>
            <a:r>
              <a:rPr lang="en-US" smtClean="0"/>
              <a:t>	Taxpayer</a:t>
            </a:r>
          </a:p>
          <a:p>
            <a:pPr eaLnBrk="1" hangingPunct="1">
              <a:buFontTx/>
              <a:buNone/>
              <a:tabLst>
                <a:tab pos="2514600" algn="l"/>
              </a:tabLst>
            </a:pPr>
            <a:r>
              <a:rPr lang="en-US" b="1" smtClean="0">
                <a:solidFill>
                  <a:srgbClr val="EACB6F"/>
                </a:solidFill>
              </a:rPr>
              <a:t>Claim</a:t>
            </a:r>
            <a:r>
              <a:rPr lang="en-US" smtClean="0"/>
              <a:t>	Document stating amount due to agency</a:t>
            </a:r>
            <a:endParaRPr lang="en-US" smtClean="0">
              <a:sym typeface="Wingdings" pitchFamily="2" charset="2"/>
            </a:endParaRPr>
          </a:p>
          <a:p>
            <a:pPr eaLnBrk="1" hangingPunct="1">
              <a:buFontTx/>
              <a:buNone/>
              <a:tabLst>
                <a:tab pos="2514600" algn="l"/>
              </a:tabLst>
            </a:pPr>
            <a:r>
              <a:rPr lang="en-US" b="1" smtClean="0">
                <a:solidFill>
                  <a:srgbClr val="EACB6F"/>
                </a:solidFill>
              </a:rPr>
              <a:t>Code</a:t>
            </a:r>
            <a:r>
              <a:rPr lang="en-US" smtClean="0"/>
              <a:t>	Federal Bankruptcy Code, the formal 	breadth of laws which outline, regulate and 	administer bankruptcy filings in the United 	States of America</a:t>
            </a:r>
          </a:p>
          <a:p>
            <a:pPr eaLnBrk="1" hangingPunct="1">
              <a:buFontTx/>
              <a:buNone/>
              <a:tabLst>
                <a:tab pos="2514600" algn="l"/>
              </a:tabLst>
            </a:pPr>
            <a:r>
              <a:rPr lang="en-US" b="1" smtClean="0">
                <a:solidFill>
                  <a:srgbClr val="EACB6F"/>
                </a:solidFill>
              </a:rPr>
              <a:t>Automatic Stay</a:t>
            </a:r>
            <a:r>
              <a:rPr lang="en-US" smtClean="0"/>
              <a:t>	Function within Code that stops collection 	efforts</a:t>
            </a:r>
          </a:p>
          <a:p>
            <a:pPr eaLnBrk="1" hangingPunct="1">
              <a:buFontTx/>
              <a:buNone/>
              <a:tabLst>
                <a:tab pos="2514600" algn="l"/>
              </a:tabLst>
            </a:pPr>
            <a:r>
              <a:rPr lang="en-US" b="1" smtClean="0">
                <a:solidFill>
                  <a:srgbClr val="EACB6F"/>
                </a:solidFill>
              </a:rPr>
              <a:t>Filing date</a:t>
            </a:r>
            <a:r>
              <a:rPr lang="en-US" smtClean="0"/>
              <a:t>	The date the bankruptcy is filed with the 	U.S. Bankruptcy Court</a:t>
            </a:r>
          </a:p>
          <a:p>
            <a:pPr eaLnBrk="1" hangingPunct="1">
              <a:buFontTx/>
              <a:buNone/>
              <a:tabLst>
                <a:tab pos="2514600" algn="l"/>
              </a:tabLst>
            </a:pPr>
            <a:r>
              <a:rPr lang="en-US" b="1" smtClean="0">
                <a:solidFill>
                  <a:srgbClr val="EACB6F"/>
                </a:solidFill>
                <a:sym typeface="Wingdings" pitchFamily="2" charset="2"/>
              </a:rPr>
              <a:t>Trustee</a:t>
            </a:r>
            <a:r>
              <a:rPr lang="en-US" smtClean="0">
                <a:sym typeface="Wingdings" pitchFamily="2" charset="2"/>
              </a:rPr>
              <a:t>	Oversees the collection and disbursement 	of payments</a:t>
            </a:r>
          </a:p>
          <a:p>
            <a:pPr eaLnBrk="1" hangingPunct="1">
              <a:buFontTx/>
              <a:buNone/>
              <a:tabLst>
                <a:tab pos="2514600" algn="l"/>
              </a:tabLst>
            </a:pPr>
            <a:r>
              <a:rPr lang="en-US" b="1" smtClean="0">
                <a:solidFill>
                  <a:srgbClr val="EACB6F"/>
                </a:solidFill>
              </a:rPr>
              <a:t>Pre-Petition Liability</a:t>
            </a:r>
            <a:r>
              <a:rPr lang="en-US" smtClean="0"/>
              <a:t>	Liability that exists for periods before the 	filing</a:t>
            </a:r>
          </a:p>
          <a:p>
            <a:pPr eaLnBrk="1" hangingPunct="1">
              <a:buFontTx/>
              <a:buNone/>
              <a:tabLst>
                <a:tab pos="2514600" algn="l"/>
              </a:tabLst>
            </a:pPr>
            <a:r>
              <a:rPr lang="en-US" b="1" smtClean="0">
                <a:solidFill>
                  <a:srgbClr val="EACB6F"/>
                </a:solidFill>
              </a:rPr>
              <a:t>Post-Petition Liability</a:t>
            </a:r>
            <a:r>
              <a:rPr lang="en-US" smtClean="0"/>
              <a:t>	Liability that is created after the bankruptcy 	filing                               </a:t>
            </a:r>
          </a:p>
          <a:p>
            <a:pPr eaLnBrk="1" hangingPunct="1">
              <a:buFontTx/>
              <a:buNone/>
              <a:tabLst>
                <a:tab pos="2514600" algn="l"/>
              </a:tabLst>
            </a:pPr>
            <a:r>
              <a:rPr lang="en-US" b="1" smtClean="0">
                <a:solidFill>
                  <a:srgbClr val="EACB6F"/>
                </a:solidFill>
              </a:rPr>
              <a:t>Case Discharged</a:t>
            </a:r>
            <a:r>
              <a:rPr lang="en-US" smtClean="0"/>
              <a:t>	Allows release for the debtor from most	debts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In re Fagan</a:t>
            </a:r>
            <a:endParaRPr lang="en-US" sz="2800">
              <a:solidFill>
                <a:srgbClr val="EACB6F"/>
              </a:solidFill>
            </a:endParaRPr>
          </a:p>
        </p:txBody>
      </p:sp>
      <p:sp>
        <p:nvSpPr>
          <p:cNvPr id="32771" name="Title 1"/>
          <p:cNvSpPr>
            <a:spLocks noGrp="1"/>
          </p:cNvSpPr>
          <p:nvPr>
            <p:ph type="title"/>
          </p:nvPr>
        </p:nvSpPr>
        <p:spPr/>
        <p:txBody>
          <a:bodyPr/>
          <a:lstStyle/>
          <a:p>
            <a:pPr eaLnBrk="1" hangingPunct="1"/>
            <a:r>
              <a:rPr lang="en-US" sz="2800" b="1" u="sng" smtClean="0"/>
              <a:t>Relevant Cases</a:t>
            </a:r>
          </a:p>
        </p:txBody>
      </p:sp>
      <p:sp>
        <p:nvSpPr>
          <p:cNvPr id="32772" name="Date Placeholder 3"/>
          <p:cNvSpPr>
            <a:spLocks noGrp="1"/>
          </p:cNvSpPr>
          <p:nvPr>
            <p:ph type="dt" sz="quarter" idx="10"/>
          </p:nvPr>
        </p:nvSpPr>
        <p:spPr>
          <a:noFill/>
        </p:spPr>
        <p:txBody>
          <a:bodyPr/>
          <a:lstStyle/>
          <a:p>
            <a:fld id="{98512F04-3279-4F0F-A733-1986EA1ADD8D}" type="datetime2">
              <a:rPr lang="en-US" smtClean="0"/>
              <a:pPr/>
              <a:t>Thursday, October 02, 2014</a:t>
            </a:fld>
            <a:endParaRPr lang="en-US" smtClean="0"/>
          </a:p>
        </p:txBody>
      </p:sp>
      <p:sp>
        <p:nvSpPr>
          <p:cNvPr id="32773" name="Content Placeholder 2"/>
          <p:cNvSpPr>
            <a:spLocks noGrp="1"/>
          </p:cNvSpPr>
          <p:nvPr>
            <p:ph idx="1"/>
          </p:nvPr>
        </p:nvSpPr>
        <p:spPr/>
        <p:txBody>
          <a:bodyPr/>
          <a:lstStyle/>
          <a:p>
            <a:pPr marL="344488" lvl="1" indent="-344488" eaLnBrk="1" hangingPunct="1"/>
            <a:r>
              <a:rPr lang="en-US" smtClean="0"/>
              <a:t>Court determined: “[T]he international fuel tax is an excise tax on a transaction, and therefore is a priority claim under § 507(a)(8)(E), which is a type of nondischargeable tax specified in § 523(a)(1)(A).” </a:t>
            </a:r>
            <a:r>
              <a:rPr lang="en-US" i="1" smtClean="0"/>
              <a:t>Fagan</a:t>
            </a:r>
            <a:r>
              <a:rPr lang="en-US" smtClean="0"/>
              <a:t> at 479.</a:t>
            </a:r>
          </a:p>
          <a:p>
            <a:pPr marL="344488" lvl="1" indent="-344488" eaLnBrk="1" hangingPunct="1"/>
            <a:r>
              <a:rPr lang="en-US" smtClean="0"/>
              <a:t>Court used a six-point test established in </a:t>
            </a:r>
            <a:r>
              <a:rPr lang="en-US" i="1" smtClean="0"/>
              <a:t>Ohio Bureau of Workers' Compensation v. Yoder (In re Suburban Motor Freight, Inc.),</a:t>
            </a:r>
            <a:r>
              <a:rPr lang="en-US" smtClean="0"/>
              <a:t> 36 F.3d 484 (6th Cir.1994) (also referred to as "</a:t>
            </a:r>
            <a:r>
              <a:rPr lang="en-US" i="1" smtClean="0"/>
              <a:t>Suburban II</a:t>
            </a:r>
            <a:r>
              <a:rPr lang="en-US" smtClean="0"/>
              <a:t>") for determining whether the international fuel tax was a tax.</a:t>
            </a:r>
          </a:p>
          <a:p>
            <a:pPr marL="344488" lvl="1" indent="-344488" eaLnBrk="1" hangingPunct="1"/>
            <a:r>
              <a:rPr lang="en-US" smtClean="0"/>
              <a:t>Further determined that the international fuel tax was an excise tax, and that it was an excise tax on a transaction.</a:t>
            </a:r>
          </a:p>
          <a:p>
            <a:pPr marL="344488" lvl="1" indent="-344488" eaLnBrk="1" hangingPunct="1"/>
            <a:endParaRPr lang="en-US" smtClean="0"/>
          </a:p>
          <a:p>
            <a:pPr marL="344488" lvl="1" indent="-344488" eaLnBrk="1" hangingPunct="1"/>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Matter of Best Refrigerated Exp., Inc.</a:t>
            </a:r>
            <a:endParaRPr lang="en-US" sz="2800">
              <a:solidFill>
                <a:srgbClr val="EACB6F"/>
              </a:solidFill>
            </a:endParaRPr>
          </a:p>
        </p:txBody>
      </p:sp>
      <p:sp>
        <p:nvSpPr>
          <p:cNvPr id="33795" name="Title 1"/>
          <p:cNvSpPr>
            <a:spLocks noGrp="1"/>
          </p:cNvSpPr>
          <p:nvPr>
            <p:ph type="title"/>
          </p:nvPr>
        </p:nvSpPr>
        <p:spPr/>
        <p:txBody>
          <a:bodyPr/>
          <a:lstStyle/>
          <a:p>
            <a:pPr eaLnBrk="1" hangingPunct="1"/>
            <a:r>
              <a:rPr lang="en-US" sz="2800" b="1" u="sng" smtClean="0"/>
              <a:t>Relevant Cases</a:t>
            </a:r>
          </a:p>
        </p:txBody>
      </p:sp>
      <p:sp>
        <p:nvSpPr>
          <p:cNvPr id="33796" name="Date Placeholder 3"/>
          <p:cNvSpPr>
            <a:spLocks noGrp="1"/>
          </p:cNvSpPr>
          <p:nvPr>
            <p:ph type="dt" sz="quarter" idx="10"/>
          </p:nvPr>
        </p:nvSpPr>
        <p:spPr>
          <a:noFill/>
        </p:spPr>
        <p:txBody>
          <a:bodyPr/>
          <a:lstStyle/>
          <a:p>
            <a:fld id="{DE2AE5E0-5103-4EFF-B25D-9389A8716498}" type="datetime2">
              <a:rPr lang="en-US" smtClean="0"/>
              <a:pPr/>
              <a:t>Thursday, October 02, 2014</a:t>
            </a:fld>
            <a:endParaRPr lang="en-US" smtClean="0"/>
          </a:p>
        </p:txBody>
      </p:sp>
      <p:sp>
        <p:nvSpPr>
          <p:cNvPr id="33797" name="Content Placeholder 4"/>
          <p:cNvSpPr>
            <a:spLocks noGrp="1"/>
          </p:cNvSpPr>
          <p:nvPr>
            <p:ph idx="1"/>
          </p:nvPr>
        </p:nvSpPr>
        <p:spPr/>
        <p:txBody>
          <a:bodyPr/>
          <a:lstStyle/>
          <a:p>
            <a:r>
              <a:rPr lang="en-US" i="1" smtClean="0"/>
              <a:t>Matter of Best Refrigerated Exp., Inc.</a:t>
            </a:r>
            <a:r>
              <a:rPr lang="en-US" smtClean="0"/>
              <a:t>, 192 B.R. 503 (Bkrtcy.D.Neb.,1996)</a:t>
            </a:r>
          </a:p>
          <a:p>
            <a:r>
              <a:rPr lang="en-US" smtClean="0"/>
              <a:t>Facts:</a:t>
            </a:r>
          </a:p>
          <a:p>
            <a:pPr lvl="1"/>
            <a:r>
              <a:rPr lang="en-US" smtClean="0"/>
              <a:t>Taxpayer was a trucking company who filed a Ch. 11 reorganizing petition.</a:t>
            </a:r>
          </a:p>
          <a:p>
            <a:pPr lvl="1"/>
            <a:r>
              <a:rPr lang="en-US" smtClean="0"/>
              <a:t>Trustee was appointed to liquidate the debtor.</a:t>
            </a:r>
          </a:p>
          <a:p>
            <a:pPr lvl="1"/>
            <a:r>
              <a:rPr lang="en-US" smtClean="0"/>
              <a:t>Nebraska and Iowa filed claims for “administrative expenses” relating to fuel taxes.</a:t>
            </a:r>
          </a:p>
          <a:p>
            <a:pPr lvl="1"/>
            <a:r>
              <a:rPr lang="en-US" smtClean="0"/>
              <a:t>Nebraska adjusted claim because it was a BIA; TP had never filed return.</a:t>
            </a:r>
          </a:p>
          <a:p>
            <a:r>
              <a:rPr lang="en-US" smtClean="0"/>
              <a:t>Relevant Issue: should Nebraska’s amended claim be disallowed because the amendment was filed five years after the original claim was filed and after the claims bar date for filing administrative claims expired?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Matter of Best Refrigerated Exp., Inc.</a:t>
            </a:r>
            <a:endParaRPr lang="en-US" sz="2800">
              <a:solidFill>
                <a:srgbClr val="EACB6F"/>
              </a:solidFill>
            </a:endParaRPr>
          </a:p>
        </p:txBody>
      </p:sp>
      <p:sp>
        <p:nvSpPr>
          <p:cNvPr id="34819" name="Title 1"/>
          <p:cNvSpPr>
            <a:spLocks noGrp="1"/>
          </p:cNvSpPr>
          <p:nvPr>
            <p:ph type="title"/>
          </p:nvPr>
        </p:nvSpPr>
        <p:spPr/>
        <p:txBody>
          <a:bodyPr/>
          <a:lstStyle/>
          <a:p>
            <a:pPr eaLnBrk="1" hangingPunct="1"/>
            <a:r>
              <a:rPr lang="en-US" sz="2800" b="1" u="sng" smtClean="0"/>
              <a:t>Relevant Cases</a:t>
            </a:r>
          </a:p>
        </p:txBody>
      </p:sp>
      <p:sp>
        <p:nvSpPr>
          <p:cNvPr id="34820" name="Date Placeholder 3"/>
          <p:cNvSpPr>
            <a:spLocks noGrp="1"/>
          </p:cNvSpPr>
          <p:nvPr>
            <p:ph type="dt" sz="quarter" idx="10"/>
          </p:nvPr>
        </p:nvSpPr>
        <p:spPr>
          <a:noFill/>
        </p:spPr>
        <p:txBody>
          <a:bodyPr/>
          <a:lstStyle/>
          <a:p>
            <a:fld id="{16021DBF-0421-49C3-A2B1-810F61B20200}" type="datetime2">
              <a:rPr lang="en-US" smtClean="0"/>
              <a:pPr/>
              <a:t>Thursday, October 02, 2014</a:t>
            </a:fld>
            <a:endParaRPr lang="en-US" smtClean="0"/>
          </a:p>
        </p:txBody>
      </p:sp>
      <p:sp>
        <p:nvSpPr>
          <p:cNvPr id="34821" name="Content Placeholder 4"/>
          <p:cNvSpPr>
            <a:spLocks noGrp="1"/>
          </p:cNvSpPr>
          <p:nvPr>
            <p:ph idx="1"/>
          </p:nvPr>
        </p:nvSpPr>
        <p:spPr/>
        <p:txBody>
          <a:bodyPr/>
          <a:lstStyle/>
          <a:p>
            <a:r>
              <a:rPr lang="en-US" smtClean="0"/>
              <a:t>Court determined: “When a creditor moves to amend a proof of claim and that amendment seeks to correct a miscalculation in the original proof of claim, such an amendment should be allowed pursuant to Federal Rule 15(a), especially when there is no real prejudice to the estate or bad faith by creditor.” </a:t>
            </a:r>
            <a:r>
              <a:rPr lang="en-US" i="1" smtClean="0"/>
              <a:t>Best Refrigerated</a:t>
            </a:r>
            <a:r>
              <a:rPr lang="en-US" smtClean="0"/>
              <a:t> at 508.</a:t>
            </a:r>
            <a:endParaRPr lang="en-US" i="1" smtClean="0"/>
          </a:p>
          <a:p>
            <a:r>
              <a:rPr lang="en-US" smtClean="0"/>
              <a:t>Applied Rule 15 of the Fed. Rules of Civil Procedure per § 7015.</a:t>
            </a:r>
          </a:p>
          <a:p>
            <a:r>
              <a:rPr lang="en-US" smtClean="0"/>
              <a:t>Nebraska amended its claim because of an error in the original computation of the amount of the fuel tax, as IFTA just went effect in 1990 right after the Trustee was assigned, and the Trustee did not file the correct returns.</a:t>
            </a:r>
          </a:p>
          <a:p>
            <a:r>
              <a:rPr lang="en-US" smtClean="0"/>
              <a:t>The amendment sought to rectify the computation error and not to enlarge the tax as a result of changing the substance of the claim.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In re Burlington Motor Holdings, Inc.</a:t>
            </a:r>
            <a:endParaRPr lang="en-US" sz="2800">
              <a:solidFill>
                <a:srgbClr val="EACB6F"/>
              </a:solidFill>
            </a:endParaRPr>
          </a:p>
        </p:txBody>
      </p:sp>
      <p:sp>
        <p:nvSpPr>
          <p:cNvPr id="35843" name="Title 1"/>
          <p:cNvSpPr>
            <a:spLocks noGrp="1"/>
          </p:cNvSpPr>
          <p:nvPr>
            <p:ph type="title"/>
          </p:nvPr>
        </p:nvSpPr>
        <p:spPr/>
        <p:txBody>
          <a:bodyPr/>
          <a:lstStyle/>
          <a:p>
            <a:pPr eaLnBrk="1" hangingPunct="1"/>
            <a:r>
              <a:rPr lang="en-US" sz="2800" b="1" u="sng" smtClean="0"/>
              <a:t>Relevant Cases</a:t>
            </a:r>
          </a:p>
        </p:txBody>
      </p:sp>
      <p:sp>
        <p:nvSpPr>
          <p:cNvPr id="35844" name="Date Placeholder 3"/>
          <p:cNvSpPr>
            <a:spLocks noGrp="1"/>
          </p:cNvSpPr>
          <p:nvPr>
            <p:ph type="dt" sz="quarter" idx="10"/>
          </p:nvPr>
        </p:nvSpPr>
        <p:spPr>
          <a:noFill/>
        </p:spPr>
        <p:txBody>
          <a:bodyPr/>
          <a:lstStyle/>
          <a:p>
            <a:fld id="{6BF5B3F0-DF29-41B1-BC62-5A0F8D346D1F}" type="datetime2">
              <a:rPr lang="en-US" smtClean="0"/>
              <a:pPr/>
              <a:t>Thursday, October 02, 2014</a:t>
            </a:fld>
            <a:endParaRPr lang="en-US" smtClean="0"/>
          </a:p>
        </p:txBody>
      </p:sp>
      <p:sp>
        <p:nvSpPr>
          <p:cNvPr id="35845" name="Content Placeholder 5"/>
          <p:cNvSpPr>
            <a:spLocks noGrp="1"/>
          </p:cNvSpPr>
          <p:nvPr>
            <p:ph idx="1"/>
          </p:nvPr>
        </p:nvSpPr>
        <p:spPr/>
        <p:txBody>
          <a:bodyPr/>
          <a:lstStyle/>
          <a:p>
            <a:r>
              <a:rPr lang="en-US" i="1" smtClean="0"/>
              <a:t>In re Burlington Motor Holdings, Inc., </a:t>
            </a:r>
            <a:r>
              <a:rPr lang="en-US" smtClean="0"/>
              <a:t>235 B.R. 741 (Bkrtcy.D.Del., 1999)</a:t>
            </a:r>
          </a:p>
          <a:p>
            <a:r>
              <a:rPr lang="en-US" smtClean="0"/>
              <a:t>Facts:</a:t>
            </a:r>
          </a:p>
          <a:p>
            <a:pPr lvl="1"/>
            <a:r>
              <a:rPr lang="en-US" smtClean="0"/>
              <a:t>Debtors and Indiana (on behalf of other jurisdictions) entered into an agreement to pay IRP fees after case had commenced.</a:t>
            </a:r>
          </a:p>
          <a:p>
            <a:pPr lvl="1"/>
            <a:r>
              <a:rPr lang="en-US" smtClean="0"/>
              <a:t>Debtors entered into a payment plan, and in 11</a:t>
            </a:r>
            <a:r>
              <a:rPr lang="en-US" baseline="30000" smtClean="0"/>
              <a:t>th</a:t>
            </a:r>
            <a:r>
              <a:rPr lang="en-US" smtClean="0"/>
              <a:t> month, reduced number of vehicles in fleet, sought to get refund for plate fees that weren’t used.</a:t>
            </a:r>
          </a:p>
          <a:p>
            <a:pPr lvl="1"/>
            <a:r>
              <a:rPr lang="en-US" smtClean="0"/>
              <a:t>Indiana did not allow it, instead required them to pay full amount and then seek reimbursement through a refund.</a:t>
            </a:r>
          </a:p>
          <a:p>
            <a:pPr lvl="1"/>
            <a:endParaRPr lang="en-US" smtClean="0"/>
          </a:p>
          <a:p>
            <a:endParaRPr lang="en-US" smtClean="0"/>
          </a:p>
          <a:p>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In re Burlington Motor Holdings, Inc.</a:t>
            </a:r>
            <a:endParaRPr lang="en-US" sz="2800">
              <a:solidFill>
                <a:srgbClr val="EACB6F"/>
              </a:solidFill>
            </a:endParaRPr>
          </a:p>
        </p:txBody>
      </p:sp>
      <p:sp>
        <p:nvSpPr>
          <p:cNvPr id="36867" name="Title 1"/>
          <p:cNvSpPr>
            <a:spLocks noGrp="1"/>
          </p:cNvSpPr>
          <p:nvPr>
            <p:ph type="title"/>
          </p:nvPr>
        </p:nvSpPr>
        <p:spPr/>
        <p:txBody>
          <a:bodyPr/>
          <a:lstStyle/>
          <a:p>
            <a:pPr eaLnBrk="1" hangingPunct="1"/>
            <a:r>
              <a:rPr lang="en-US" sz="2800" b="1" u="sng" smtClean="0"/>
              <a:t>Relevant Cases</a:t>
            </a:r>
          </a:p>
        </p:txBody>
      </p:sp>
      <p:sp>
        <p:nvSpPr>
          <p:cNvPr id="36868" name="Date Placeholder 3"/>
          <p:cNvSpPr>
            <a:spLocks noGrp="1"/>
          </p:cNvSpPr>
          <p:nvPr>
            <p:ph type="dt" sz="quarter" idx="10"/>
          </p:nvPr>
        </p:nvSpPr>
        <p:spPr>
          <a:noFill/>
        </p:spPr>
        <p:txBody>
          <a:bodyPr/>
          <a:lstStyle/>
          <a:p>
            <a:fld id="{44827492-2BB8-475F-B08C-024DAAADA8AE}" type="datetime2">
              <a:rPr lang="en-US" smtClean="0"/>
              <a:pPr/>
              <a:t>Thursday, October 02, 2014</a:t>
            </a:fld>
            <a:endParaRPr lang="en-US" smtClean="0"/>
          </a:p>
        </p:txBody>
      </p:sp>
      <p:sp>
        <p:nvSpPr>
          <p:cNvPr id="36869" name="Content Placeholder 5"/>
          <p:cNvSpPr>
            <a:spLocks noGrp="1"/>
          </p:cNvSpPr>
          <p:nvPr>
            <p:ph idx="1"/>
          </p:nvPr>
        </p:nvSpPr>
        <p:spPr/>
        <p:txBody>
          <a:bodyPr/>
          <a:lstStyle/>
          <a:p>
            <a:r>
              <a:rPr lang="en-US" smtClean="0"/>
              <a:t>Facts (cont.):</a:t>
            </a:r>
          </a:p>
          <a:p>
            <a:pPr lvl="1"/>
            <a:r>
              <a:rPr lang="en-US" smtClean="0"/>
              <a:t>Plaintiff was a successor corporation that had purchased the assets of a trucking company that had gone through Ch. 11 restructuring.</a:t>
            </a:r>
          </a:p>
          <a:p>
            <a:pPr lvl="1"/>
            <a:r>
              <a:rPr lang="en-US" smtClean="0"/>
              <a:t>Plaintiff sought refund of IRP payments that debtor made post-petition.</a:t>
            </a:r>
          </a:p>
          <a:p>
            <a:pPr lvl="1"/>
            <a:r>
              <a:rPr lang="en-US" smtClean="0"/>
              <a:t>Several states involved, and 25 states were dismissed from the case due to sovereign immunity.</a:t>
            </a:r>
          </a:p>
          <a:p>
            <a:r>
              <a:rPr lang="en-US" smtClean="0"/>
              <a:t>Issue: whether the post-petition overpayments by debtors of IRP fees were not an administrative expense of debtors' estates.</a:t>
            </a:r>
          </a:p>
          <a:p>
            <a:pPr lvl="1"/>
            <a:endParaRPr lang="en-US" smtClean="0"/>
          </a:p>
          <a:p>
            <a:endParaRPr lang="en-US" smtClean="0"/>
          </a:p>
          <a:p>
            <a:endParaRPr 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r>
              <a:rPr lang="en-US" sz="2800" i="1">
                <a:solidFill>
                  <a:srgbClr val="EACB6F"/>
                </a:solidFill>
              </a:rPr>
              <a:t>In re Burlington Motor Holdings, Inc.</a:t>
            </a:r>
            <a:endParaRPr lang="en-US" sz="2800">
              <a:solidFill>
                <a:srgbClr val="EACB6F"/>
              </a:solidFill>
            </a:endParaRPr>
          </a:p>
        </p:txBody>
      </p:sp>
      <p:sp>
        <p:nvSpPr>
          <p:cNvPr id="37891" name="Title 1"/>
          <p:cNvSpPr>
            <a:spLocks noGrp="1"/>
          </p:cNvSpPr>
          <p:nvPr>
            <p:ph type="title"/>
          </p:nvPr>
        </p:nvSpPr>
        <p:spPr/>
        <p:txBody>
          <a:bodyPr/>
          <a:lstStyle/>
          <a:p>
            <a:pPr eaLnBrk="1" hangingPunct="1"/>
            <a:r>
              <a:rPr lang="en-US" sz="2800" b="1" u="sng" smtClean="0"/>
              <a:t>Relevant Cases</a:t>
            </a:r>
          </a:p>
        </p:txBody>
      </p:sp>
      <p:sp>
        <p:nvSpPr>
          <p:cNvPr id="37892" name="Date Placeholder 3"/>
          <p:cNvSpPr>
            <a:spLocks noGrp="1"/>
          </p:cNvSpPr>
          <p:nvPr>
            <p:ph type="dt" sz="quarter" idx="10"/>
          </p:nvPr>
        </p:nvSpPr>
        <p:spPr>
          <a:noFill/>
        </p:spPr>
        <p:txBody>
          <a:bodyPr/>
          <a:lstStyle/>
          <a:p>
            <a:fld id="{602B776F-6941-4989-A12D-B7DDDA347FA6}" type="datetime2">
              <a:rPr lang="en-US" smtClean="0"/>
              <a:pPr/>
              <a:t>Thursday, October 02, 2014</a:t>
            </a:fld>
            <a:endParaRPr lang="en-US" smtClean="0"/>
          </a:p>
        </p:txBody>
      </p:sp>
      <p:sp>
        <p:nvSpPr>
          <p:cNvPr id="37893" name="Content Placeholder 5"/>
          <p:cNvSpPr>
            <a:spLocks noGrp="1"/>
          </p:cNvSpPr>
          <p:nvPr>
            <p:ph idx="1"/>
          </p:nvPr>
        </p:nvSpPr>
        <p:spPr/>
        <p:txBody>
          <a:bodyPr/>
          <a:lstStyle/>
          <a:p>
            <a:r>
              <a:rPr lang="en-US" smtClean="0"/>
              <a:t>Court determined: “Because Debtors were required to register and pay the fees under the IRP in order to conduct their interstate trucking business, we conclude that the payment of the IRP fee was an ordinary course of business expense for Debtors that was an actual and necessary cost of business and, therefore, an administrative expense.” </a:t>
            </a:r>
            <a:r>
              <a:rPr lang="en-US" i="1" smtClean="0"/>
              <a:t>Burlington </a:t>
            </a:r>
            <a:r>
              <a:rPr lang="en-US" smtClean="0"/>
              <a:t>at 746.</a:t>
            </a:r>
          </a:p>
          <a:p>
            <a:r>
              <a:rPr lang="en-US" smtClean="0"/>
              <a:t>Although the court determined that section 503(b)(1)(B), an administrative expense claim for a “tax” would not apply, section 503(b)(1)(A) as “the actual, necessary costs and expenses of preserving the estate” would apply.</a:t>
            </a:r>
          </a:p>
          <a:p>
            <a:r>
              <a:rPr lang="en-US" smtClean="0"/>
              <a:t>Debtor and Indiana did not seek court approval for the agreement, and no challenge was brought regarding the propriety of payment of fees “indicate[d] that payment of the fee was considered an ordinary course of business expense by all parties in interest.” 746.</a:t>
            </a:r>
          </a:p>
          <a:p>
            <a:pPr>
              <a:buFontTx/>
              <a:buNone/>
            </a:pPr>
            <a:endParaRPr lang="en-US" smtClean="0"/>
          </a:p>
          <a:p>
            <a:pPr lvl="1"/>
            <a:endParaRPr lang="en-US" smtClean="0"/>
          </a:p>
          <a:p>
            <a:endParaRPr lang="en-US" smtClean="0"/>
          </a:p>
          <a:p>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fld id="{B676DCB7-6C2F-40D3-BDB5-82B8FE61F84A}" type="datetime2">
              <a:rPr lang="en-US" smtClean="0"/>
              <a:pPr/>
              <a:t>Thursday, October 02, 2014</a:t>
            </a:fld>
            <a:endParaRPr lang="en-US" smtClean="0"/>
          </a:p>
        </p:txBody>
      </p:sp>
      <p:sp>
        <p:nvSpPr>
          <p:cNvPr id="38915" name="Rectangle 2"/>
          <p:cNvSpPr>
            <a:spLocks noGrp="1" noChangeArrowheads="1"/>
          </p:cNvSpPr>
          <p:nvPr>
            <p:ph type="title"/>
          </p:nvPr>
        </p:nvSpPr>
        <p:spPr/>
        <p:txBody>
          <a:bodyPr/>
          <a:lstStyle/>
          <a:p>
            <a:pPr eaLnBrk="1" hangingPunct="1"/>
            <a:r>
              <a:rPr lang="en-US" b="1" u="sng" smtClean="0"/>
              <a:t>Contact Information</a:t>
            </a:r>
            <a:r>
              <a:rPr lang="en-US" b="1" smtClean="0"/>
              <a:t>:</a:t>
            </a:r>
          </a:p>
        </p:txBody>
      </p:sp>
      <p:sp>
        <p:nvSpPr>
          <p:cNvPr id="38916" name="Content Placeholder 5"/>
          <p:cNvSpPr>
            <a:spLocks noGrp="1"/>
          </p:cNvSpPr>
          <p:nvPr>
            <p:ph idx="1"/>
          </p:nvPr>
        </p:nvSpPr>
        <p:spPr>
          <a:xfrm>
            <a:off x="1905000" y="1828800"/>
            <a:ext cx="6324600" cy="3886200"/>
          </a:xfrm>
        </p:spPr>
        <p:txBody>
          <a:bodyPr/>
          <a:lstStyle/>
          <a:p>
            <a:pPr>
              <a:buFontTx/>
              <a:buNone/>
            </a:pPr>
            <a:r>
              <a:rPr lang="en-US" b="1" smtClean="0"/>
              <a:t>Collin Davis</a:t>
            </a:r>
          </a:p>
          <a:p>
            <a:pPr>
              <a:buFontTx/>
              <a:buNone/>
            </a:pPr>
            <a:r>
              <a:rPr lang="en-US" smtClean="0"/>
              <a:t>Indiana Department of Revenue</a:t>
            </a:r>
          </a:p>
          <a:p>
            <a:pPr>
              <a:buFontTx/>
              <a:buNone/>
            </a:pPr>
            <a:r>
              <a:rPr lang="en-US" smtClean="0"/>
              <a:t>100 N. Senate Ave. IGCN 248</a:t>
            </a:r>
          </a:p>
          <a:p>
            <a:pPr>
              <a:buFontTx/>
              <a:buNone/>
            </a:pPr>
            <a:r>
              <a:rPr lang="en-US" smtClean="0"/>
              <a:t>Indianapolis, IN 46204</a:t>
            </a:r>
          </a:p>
          <a:p>
            <a:pPr>
              <a:buFontTx/>
              <a:buNone/>
            </a:pPr>
            <a:r>
              <a:rPr lang="en-US" smtClean="0"/>
              <a:t>PH: (317) 233-5209</a:t>
            </a:r>
          </a:p>
          <a:p>
            <a:pPr>
              <a:buFontTx/>
              <a:buNone/>
            </a:pPr>
            <a:r>
              <a:rPr lang="en-US" smtClean="0"/>
              <a:t>Fax: (317) 233-6489</a:t>
            </a:r>
          </a:p>
          <a:p>
            <a:pPr>
              <a:buFontTx/>
              <a:buNone/>
            </a:pPr>
            <a:endParaRPr lang="en-US" smtClean="0"/>
          </a:p>
          <a:p>
            <a:pPr lvl="1"/>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2800" b="1" u="sng" smtClean="0"/>
              <a:t>General Principles of Bankruptcy</a:t>
            </a:r>
          </a:p>
        </p:txBody>
      </p:sp>
      <p:sp>
        <p:nvSpPr>
          <p:cNvPr id="6147" name="Content Placeholder 2"/>
          <p:cNvSpPr>
            <a:spLocks noGrp="1"/>
          </p:cNvSpPr>
          <p:nvPr>
            <p:ph idx="1"/>
          </p:nvPr>
        </p:nvSpPr>
        <p:spPr>
          <a:xfrm>
            <a:off x="1524000" y="1447800"/>
            <a:ext cx="7086600" cy="3886200"/>
          </a:xfrm>
        </p:spPr>
        <p:txBody>
          <a:bodyPr/>
          <a:lstStyle/>
          <a:p>
            <a:r>
              <a:rPr lang="en-US" smtClean="0"/>
              <a:t>United States Constitution, Art. I, Sec. 8, Cl. 4: authorizes Congress to enact “uniform Laws on the subject of Bankruptcies throughout the United States.”</a:t>
            </a:r>
          </a:p>
          <a:p>
            <a:r>
              <a:rPr lang="en-US" smtClean="0"/>
              <a:t>Bankruptcy is largely governed by federal law. Title 11 of the U.S.C., §§101 - 1330, known as the “Federal Bankruptcy Code.”</a:t>
            </a:r>
          </a:p>
          <a:p>
            <a:r>
              <a:rPr lang="en-US" smtClean="0"/>
              <a:t>Major revisions to the Code were made upon the passage of the Bankruptcy Abuse Prevention and Consumer Protection Act (the “BAPCPA”).</a:t>
            </a:r>
          </a:p>
          <a:p>
            <a:r>
              <a:rPr lang="en-US" smtClean="0"/>
              <a:t>Depending on a debtor’s status as an individual or corporation, there are various categories of bankruptcy that a debtor can file. </a:t>
            </a:r>
          </a:p>
          <a:p>
            <a:r>
              <a:rPr lang="en-US" smtClean="0"/>
              <a:t>Each category of bankruptcy has it’s own chapter under Title 11 that controls the rights of creditors and debtors.</a:t>
            </a:r>
          </a:p>
          <a:p>
            <a:r>
              <a:rPr lang="en-US" smtClean="0"/>
              <a:t>For the purposes of an attorney trying to collect taxes from a taxpayer who has filed bankruptcy, most bankruptcies are filed under Chapters 7, 11, and 13 (Chapter 12 might apply).</a:t>
            </a:r>
          </a:p>
        </p:txBody>
      </p:sp>
      <p:sp>
        <p:nvSpPr>
          <p:cNvPr id="6148" name="Date Placeholder 3"/>
          <p:cNvSpPr>
            <a:spLocks noGrp="1"/>
          </p:cNvSpPr>
          <p:nvPr>
            <p:ph type="dt" sz="quarter" idx="10"/>
          </p:nvPr>
        </p:nvSpPr>
        <p:spPr>
          <a:noFill/>
        </p:spPr>
        <p:txBody>
          <a:bodyPr/>
          <a:lstStyle/>
          <a:p>
            <a:fld id="{BCB1DEDA-2480-4D46-A97C-457520F03667}" type="datetime2">
              <a:rPr lang="en-US" smtClean="0"/>
              <a:pPr/>
              <a:t>Thursday, October 02, 2014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kern="0" dirty="0">
                <a:solidFill>
                  <a:srgbClr val="EACB6F"/>
                </a:solidFill>
                <a:latin typeface="+mj-lt"/>
                <a:ea typeface="+mj-ea"/>
                <a:cs typeface="+mj-cs"/>
              </a:rPr>
              <a:t>Chapter 7</a:t>
            </a:r>
          </a:p>
        </p:txBody>
      </p:sp>
      <p:sp>
        <p:nvSpPr>
          <p:cNvPr id="7171" name="Content Placeholder 2"/>
          <p:cNvSpPr>
            <a:spLocks noGrp="1"/>
          </p:cNvSpPr>
          <p:nvPr>
            <p:ph idx="1"/>
          </p:nvPr>
        </p:nvSpPr>
        <p:spPr/>
        <p:txBody>
          <a:bodyPr/>
          <a:lstStyle/>
          <a:p>
            <a:r>
              <a:rPr lang="en-US" smtClean="0"/>
              <a:t>Also referred to as “pure bankruptcy” or “straight </a:t>
            </a:r>
            <a:r>
              <a:rPr lang="en-US" b="1" smtClean="0"/>
              <a:t>liquidation</a:t>
            </a:r>
            <a:r>
              <a:rPr lang="en-US" smtClean="0"/>
              <a:t>.” </a:t>
            </a:r>
          </a:p>
          <a:p>
            <a:r>
              <a:rPr lang="en-US" smtClean="0"/>
              <a:t>If a debtor has assets, those assets are taken over by a Chapter 7 trustee. The assets are then liquidated, and the Trustee takes the proceeds and disperses them to the creditors based on their priority. </a:t>
            </a:r>
          </a:p>
          <a:p>
            <a:r>
              <a:rPr lang="en-US" smtClean="0"/>
              <a:t>If a debtor does not have non-exempt assets, it is called a “no asset,” so there will not be a liquidation, and there will not be disbursements to creditors. </a:t>
            </a:r>
          </a:p>
          <a:p>
            <a:r>
              <a:rPr lang="en-US" smtClean="0"/>
              <a:t>Prior to the BACPA, a debtor had a rebuttable presumption that they were eligible for Chapter 7 protection. </a:t>
            </a:r>
          </a:p>
          <a:p>
            <a:r>
              <a:rPr lang="en-US" smtClean="0"/>
              <a:t>Following BACPA, there is now a “means test,” and if the debtor does not pass this test, they would have to file for a Ch. 13 bankruptcy instead.</a:t>
            </a:r>
          </a:p>
        </p:txBody>
      </p:sp>
      <p:sp>
        <p:nvSpPr>
          <p:cNvPr id="7172" name="Date Placeholder 3"/>
          <p:cNvSpPr>
            <a:spLocks noGrp="1"/>
          </p:cNvSpPr>
          <p:nvPr>
            <p:ph type="dt" sz="quarter" idx="10"/>
          </p:nvPr>
        </p:nvSpPr>
        <p:spPr>
          <a:noFill/>
        </p:spPr>
        <p:txBody>
          <a:bodyPr/>
          <a:lstStyle/>
          <a:p>
            <a:fld id="{56AFB28F-FB9E-4C29-B5C7-FA696F2262E5}" type="datetime2">
              <a:rPr lang="en-US" smtClean="0"/>
              <a:pPr/>
              <a:t>Thursday, October 02, 2014</a:t>
            </a:fld>
            <a:endParaRPr lang="en-US" smtClean="0"/>
          </a:p>
        </p:txBody>
      </p:sp>
      <p:sp>
        <p:nvSpPr>
          <p:cNvPr id="7173" name="Rectangle 2"/>
          <p:cNvSpPr>
            <a:spLocks noGrp="1" noChangeArrowheads="1"/>
          </p:cNvSpPr>
          <p:nvPr>
            <p:ph type="title"/>
          </p:nvPr>
        </p:nvSpPr>
        <p:spPr/>
        <p:txBody>
          <a:bodyPr/>
          <a:lstStyle/>
          <a:p>
            <a:pPr eaLnBrk="1" hangingPunct="1"/>
            <a:r>
              <a:rPr lang="en-US" sz="2800" b="1" u="sng" smtClean="0"/>
              <a:t>Primary Bankruptcy Chapters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kern="0" dirty="0">
                <a:solidFill>
                  <a:srgbClr val="EACB6F"/>
                </a:solidFill>
                <a:latin typeface="+mj-lt"/>
                <a:ea typeface="+mj-ea"/>
                <a:cs typeface="+mj-cs"/>
              </a:rPr>
              <a:t>Chapter 11</a:t>
            </a:r>
          </a:p>
        </p:txBody>
      </p:sp>
      <p:sp>
        <p:nvSpPr>
          <p:cNvPr id="8195" name="Content Placeholder 2"/>
          <p:cNvSpPr>
            <a:spLocks noGrp="1"/>
          </p:cNvSpPr>
          <p:nvPr>
            <p:ph idx="1"/>
          </p:nvPr>
        </p:nvSpPr>
        <p:spPr/>
        <p:txBody>
          <a:bodyPr/>
          <a:lstStyle/>
          <a:p>
            <a:r>
              <a:rPr lang="en-US" smtClean="0"/>
              <a:t>This chapter allows a debtor with considerable liabilities to </a:t>
            </a:r>
            <a:r>
              <a:rPr lang="en-US" b="1" smtClean="0"/>
              <a:t>reorganize</a:t>
            </a:r>
            <a:r>
              <a:rPr lang="en-US" smtClean="0"/>
              <a:t>. </a:t>
            </a:r>
          </a:p>
          <a:p>
            <a:r>
              <a:rPr lang="en-US" smtClean="0"/>
              <a:t>This chapter applies mostly to corporations, but individuals may qualify as well. </a:t>
            </a:r>
          </a:p>
          <a:p>
            <a:r>
              <a:rPr lang="en-US" smtClean="0"/>
              <a:t>The debtor normally acts as the trustee and can continue to operate their business while the bankruptcy proceeds as a “debtor in possession.” </a:t>
            </a:r>
          </a:p>
          <a:p>
            <a:r>
              <a:rPr lang="en-US" smtClean="0"/>
              <a:t>Unlike other bankruptcies, discharge occurs when a “plan of reorganization” is confirmed. The debtor submits this plan to all parties, and when the court confirms, the plan is then binding.</a:t>
            </a:r>
          </a:p>
          <a:p>
            <a:r>
              <a:rPr lang="en-US" smtClean="0"/>
              <a:t>Most plans involve reorganization, but there is a “Liquidating 11,” where assets are transferred to new corporation.</a:t>
            </a:r>
          </a:p>
        </p:txBody>
      </p:sp>
      <p:sp>
        <p:nvSpPr>
          <p:cNvPr id="8196" name="Date Placeholder 3"/>
          <p:cNvSpPr>
            <a:spLocks noGrp="1"/>
          </p:cNvSpPr>
          <p:nvPr>
            <p:ph type="dt" sz="quarter" idx="10"/>
          </p:nvPr>
        </p:nvSpPr>
        <p:spPr>
          <a:noFill/>
        </p:spPr>
        <p:txBody>
          <a:bodyPr/>
          <a:lstStyle/>
          <a:p>
            <a:fld id="{DD39001B-0EEE-41BE-8AAD-472DFC4120C3}" type="datetime2">
              <a:rPr lang="en-US" smtClean="0"/>
              <a:pPr/>
              <a:t>Thursday, October 02, 2014</a:t>
            </a:fld>
            <a:endParaRPr lang="en-US" smtClean="0"/>
          </a:p>
        </p:txBody>
      </p:sp>
      <p:sp>
        <p:nvSpPr>
          <p:cNvPr id="8197" name="Rectangle 2"/>
          <p:cNvSpPr>
            <a:spLocks noGrp="1" noChangeArrowheads="1"/>
          </p:cNvSpPr>
          <p:nvPr>
            <p:ph type="title"/>
          </p:nvPr>
        </p:nvSpPr>
        <p:spPr/>
        <p:txBody>
          <a:bodyPr/>
          <a:lstStyle/>
          <a:p>
            <a:pPr eaLnBrk="1" hangingPunct="1"/>
            <a:r>
              <a:rPr lang="en-US" sz="2800" b="1" u="sng" smtClean="0"/>
              <a:t>Primary Bankruptcy Chapters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09600" y="762000"/>
            <a:ext cx="8229600" cy="1371600"/>
          </a:xfrm>
          <a:prstGeom prst="rect">
            <a:avLst/>
          </a:prstGeom>
          <a:noFill/>
          <a:ln w="9525">
            <a:noFill/>
            <a:miter lim="800000"/>
            <a:headEnd/>
            <a:tailEnd/>
          </a:ln>
        </p:spPr>
        <p:txBody>
          <a:bodyPr anchor="ctr"/>
          <a:lstStyle/>
          <a:p>
            <a:pPr algn="ctr">
              <a:defRPr/>
            </a:pPr>
            <a:r>
              <a:rPr lang="en-US" sz="2800" kern="0" dirty="0">
                <a:solidFill>
                  <a:srgbClr val="EACB6F"/>
                </a:solidFill>
                <a:latin typeface="+mj-lt"/>
                <a:ea typeface="+mj-ea"/>
                <a:cs typeface="+mj-cs"/>
              </a:rPr>
              <a:t>Chapter 13</a:t>
            </a:r>
          </a:p>
        </p:txBody>
      </p:sp>
      <p:sp>
        <p:nvSpPr>
          <p:cNvPr id="9219" name="Content Placeholder 2"/>
          <p:cNvSpPr>
            <a:spLocks noGrp="1"/>
          </p:cNvSpPr>
          <p:nvPr>
            <p:ph idx="1"/>
          </p:nvPr>
        </p:nvSpPr>
        <p:spPr/>
        <p:txBody>
          <a:bodyPr/>
          <a:lstStyle/>
          <a:p>
            <a:r>
              <a:rPr lang="en-US" smtClean="0"/>
              <a:t>This chapter allows individuals who are “wage earners” with “regular income” to </a:t>
            </a:r>
            <a:r>
              <a:rPr lang="en-US" b="1" smtClean="0"/>
              <a:t>reorganize</a:t>
            </a:r>
            <a:r>
              <a:rPr lang="en-US" smtClean="0"/>
              <a:t> their financial affairs. </a:t>
            </a:r>
          </a:p>
          <a:p>
            <a:r>
              <a:rPr lang="en-US" smtClean="0"/>
              <a:t>The application of this chapter is limited: the individuals’ liquidated unsecured debtors must be less than $1,149,525.00 and their liquidated secured debts must be less than $383,175.00. </a:t>
            </a:r>
          </a:p>
          <a:p>
            <a:r>
              <a:rPr lang="en-US" smtClean="0"/>
              <a:t>The debtor submits a plan which provides for payments over a 3 to 5 year period to the creditors, which the court must approve. </a:t>
            </a:r>
          </a:p>
          <a:p>
            <a:r>
              <a:rPr lang="en-US" smtClean="0"/>
              <a:t>Creditors in a Ch. 13 do not get to vote on the plan, but creditors can (and sometimes must) object to the plan.</a:t>
            </a:r>
          </a:p>
          <a:p>
            <a:r>
              <a:rPr lang="en-US" smtClean="0"/>
              <a:t>Chapter 13 allows for a much broader discharge than what is allowed in other chapters.</a:t>
            </a:r>
          </a:p>
          <a:p>
            <a:r>
              <a:rPr lang="en-US" smtClean="0"/>
              <a:t>Discharge occurs when completed.</a:t>
            </a:r>
          </a:p>
        </p:txBody>
      </p:sp>
      <p:sp>
        <p:nvSpPr>
          <p:cNvPr id="9220" name="Date Placeholder 3"/>
          <p:cNvSpPr>
            <a:spLocks noGrp="1"/>
          </p:cNvSpPr>
          <p:nvPr>
            <p:ph type="dt" sz="quarter" idx="10"/>
          </p:nvPr>
        </p:nvSpPr>
        <p:spPr>
          <a:noFill/>
        </p:spPr>
        <p:txBody>
          <a:bodyPr/>
          <a:lstStyle/>
          <a:p>
            <a:fld id="{CB3C25B3-F844-4407-BFAF-7B16B287D810}" type="datetime2">
              <a:rPr lang="en-US" smtClean="0"/>
              <a:pPr/>
              <a:t>Thursday, October 02, 2014</a:t>
            </a:fld>
            <a:endParaRPr lang="en-US" smtClean="0"/>
          </a:p>
        </p:txBody>
      </p:sp>
      <p:sp>
        <p:nvSpPr>
          <p:cNvPr id="9221" name="Rectangle 2"/>
          <p:cNvSpPr>
            <a:spLocks noGrp="1" noChangeArrowheads="1"/>
          </p:cNvSpPr>
          <p:nvPr>
            <p:ph type="title"/>
          </p:nvPr>
        </p:nvSpPr>
        <p:spPr/>
        <p:txBody>
          <a:bodyPr/>
          <a:lstStyle/>
          <a:p>
            <a:pPr eaLnBrk="1" hangingPunct="1"/>
            <a:r>
              <a:rPr lang="en-US" sz="2800" b="1" u="sng" smtClean="0"/>
              <a:t>Primary Bankruptcy Chapters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fld id="{CC12F0F3-B707-4E70-8B66-FC766445FBBA}" type="datetime2">
              <a:rPr lang="en-US" smtClean="0"/>
              <a:pPr/>
              <a:t>Thursday, October 02, 2014</a:t>
            </a:fld>
            <a:endParaRPr lang="en-US" smtClean="0"/>
          </a:p>
        </p:txBody>
      </p:sp>
      <p:sp>
        <p:nvSpPr>
          <p:cNvPr id="10243" name="Content Placeholder 2"/>
          <p:cNvSpPr>
            <a:spLocks noGrp="1"/>
          </p:cNvSpPr>
          <p:nvPr>
            <p:ph type="title"/>
          </p:nvPr>
        </p:nvSpPr>
        <p:spPr>
          <a:xfrm>
            <a:off x="304800" y="3048000"/>
            <a:ext cx="8229600" cy="1143000"/>
          </a:xfrm>
        </p:spPr>
        <p:txBody>
          <a:bodyPr/>
          <a:lstStyle/>
          <a:p>
            <a:r>
              <a:rPr lang="en-US" sz="4400" b="1" smtClean="0"/>
              <a:t>Where Do IFTA Taxes Fall within Bankruptcy?</a:t>
            </a:r>
            <a:endParaRPr lang="en-US" sz="4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2800" b="1" u="sng" smtClean="0"/>
              <a:t>Discharging Liabilities</a:t>
            </a:r>
          </a:p>
        </p:txBody>
      </p:sp>
      <p:sp>
        <p:nvSpPr>
          <p:cNvPr id="11267" name="Content Placeholder 2"/>
          <p:cNvSpPr>
            <a:spLocks noGrp="1"/>
          </p:cNvSpPr>
          <p:nvPr>
            <p:ph idx="1"/>
          </p:nvPr>
        </p:nvSpPr>
        <p:spPr/>
        <p:txBody>
          <a:bodyPr/>
          <a:lstStyle/>
          <a:p>
            <a:r>
              <a:rPr lang="en-US" smtClean="0"/>
              <a:t>In bankruptcy, debtors are released from liability for specific debts with a “discharge.”</a:t>
            </a:r>
          </a:p>
          <a:p>
            <a:r>
              <a:rPr lang="en-US" smtClean="0"/>
              <a:t>Once a debt has been discharged, the creditor cannot seek repayment of that debt from the debtor, because they are no longer personally liable. </a:t>
            </a:r>
          </a:p>
          <a:p>
            <a:r>
              <a:rPr lang="en-US" smtClean="0"/>
              <a:t>However, certain debts of an individual debtor are </a:t>
            </a:r>
            <a:r>
              <a:rPr lang="en-US" b="1" smtClean="0"/>
              <a:t>excepted</a:t>
            </a:r>
            <a:r>
              <a:rPr lang="en-US" smtClean="0"/>
              <a:t>, and are therefore “non-dischargeable” – some as a matter of law, but others upon the court’s finding of non-dischargeability after a creditor has filed a timely complaint. This includes many types of state taxes. </a:t>
            </a:r>
          </a:p>
          <a:p>
            <a:r>
              <a:rPr lang="en-US" smtClean="0"/>
              <a:t>Additionally, in any bankruptcy besides a Ch. 7, a corporation is entitled to receive a discharge.</a:t>
            </a:r>
          </a:p>
          <a:p>
            <a:endParaRPr lang="en-US" smtClean="0"/>
          </a:p>
        </p:txBody>
      </p:sp>
      <p:sp>
        <p:nvSpPr>
          <p:cNvPr id="11268" name="Date Placeholder 3"/>
          <p:cNvSpPr>
            <a:spLocks noGrp="1"/>
          </p:cNvSpPr>
          <p:nvPr>
            <p:ph type="dt" sz="quarter" idx="10"/>
          </p:nvPr>
        </p:nvSpPr>
        <p:spPr>
          <a:noFill/>
        </p:spPr>
        <p:txBody>
          <a:bodyPr/>
          <a:lstStyle/>
          <a:p>
            <a:fld id="{8FFC79B1-0A0D-46D9-8AF4-A7FC604D56D1}" type="datetime2">
              <a:rPr lang="en-US" smtClean="0"/>
              <a:pPr/>
              <a:t>Thursday, October 02, 2014</a:t>
            </a:fld>
            <a:endParaRPr lang="en-US" smtClean="0"/>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sng"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3743</TotalTime>
  <Words>3317</Words>
  <Application>Microsoft Office PowerPoint</Application>
  <PresentationFormat>On-screen Show (4:3)</PresentationFormat>
  <Paragraphs>346</Paragraphs>
  <Slides>36</Slides>
  <Notes>16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blank</vt:lpstr>
      <vt:lpstr>PowerPoint Presentation</vt:lpstr>
      <vt:lpstr>Background of Bankruptcy Under U.S. Law</vt:lpstr>
      <vt:lpstr>Key Phrases to Remember</vt:lpstr>
      <vt:lpstr>General Principles of Bankruptcy</vt:lpstr>
      <vt:lpstr>Primary Bankruptcy Chapters</vt:lpstr>
      <vt:lpstr>Primary Bankruptcy Chapters</vt:lpstr>
      <vt:lpstr>Primary Bankruptcy Chapters</vt:lpstr>
      <vt:lpstr>Where Do IFTA Taxes Fall within Bankruptcy?</vt:lpstr>
      <vt:lpstr>Discharging Liabilities</vt:lpstr>
      <vt:lpstr>Excepted Taxes</vt:lpstr>
      <vt:lpstr>Excepted Taxes</vt:lpstr>
      <vt:lpstr>Priority Claim</vt:lpstr>
      <vt:lpstr>PowerPoint Presentation</vt:lpstr>
      <vt:lpstr>PowerPoint Presentation</vt:lpstr>
      <vt:lpstr>Filing a Claim for IFTA</vt:lpstr>
      <vt:lpstr>A Few Things to Keep in Mind</vt:lpstr>
      <vt:lpstr>Filing Claim for IFTA Liabilities</vt:lpstr>
      <vt:lpstr>Filing Claim for IFTA Liabilities</vt:lpstr>
      <vt:lpstr>IN Department of Revenue’s Procedure</vt:lpstr>
      <vt:lpstr>Issues</vt:lpstr>
      <vt:lpstr>Issues</vt:lpstr>
      <vt:lpstr>Issues</vt:lpstr>
      <vt:lpstr>Issues</vt:lpstr>
      <vt:lpstr>Issues</vt:lpstr>
      <vt:lpstr>Issues</vt:lpstr>
      <vt:lpstr>Issues</vt:lpstr>
      <vt:lpstr>Example</vt:lpstr>
      <vt:lpstr>PowerPoint Presentation</vt:lpstr>
      <vt:lpstr>Relevant Cases</vt:lpstr>
      <vt:lpstr>Relevant Cases</vt:lpstr>
      <vt:lpstr>Relevant Cases</vt:lpstr>
      <vt:lpstr>Relevant Cases</vt:lpstr>
      <vt:lpstr>Relevant Cases</vt:lpstr>
      <vt:lpstr>Relevant Cases</vt:lpstr>
      <vt:lpstr>Relevant Cases</vt:lpstr>
      <vt:lpstr>Contact Information:</vt:lpstr>
    </vt:vector>
  </TitlesOfParts>
  <Company>Indiana Department of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DOR</dc:creator>
  <cp:lastModifiedBy>Tammy Trinker</cp:lastModifiedBy>
  <cp:revision>233</cp:revision>
  <dcterms:created xsi:type="dcterms:W3CDTF">2009-11-10T17:20:45Z</dcterms:created>
  <dcterms:modified xsi:type="dcterms:W3CDTF">2014-10-02T16:46:54Z</dcterms:modified>
</cp:coreProperties>
</file>