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sldIdLst>
    <p:sldId id="265" r:id="rId2"/>
    <p:sldId id="294" r:id="rId3"/>
    <p:sldId id="288" r:id="rId4"/>
    <p:sldId id="302" r:id="rId5"/>
    <p:sldId id="290" r:id="rId6"/>
    <p:sldId id="275" r:id="rId7"/>
    <p:sldId id="295" r:id="rId8"/>
    <p:sldId id="274" r:id="rId9"/>
    <p:sldId id="296" r:id="rId10"/>
    <p:sldId id="276" r:id="rId11"/>
    <p:sldId id="303" r:id="rId12"/>
    <p:sldId id="304" r:id="rId13"/>
    <p:sldId id="305" r:id="rId14"/>
    <p:sldId id="306" r:id="rId15"/>
    <p:sldId id="284" r:id="rId16"/>
    <p:sldId id="271" r:id="rId17"/>
    <p:sldId id="291" r:id="rId18"/>
    <p:sldId id="272" r:id="rId19"/>
    <p:sldId id="281" r:id="rId20"/>
    <p:sldId id="292" r:id="rId21"/>
    <p:sldId id="282" r:id="rId22"/>
    <p:sldId id="279" r:id="rId23"/>
    <p:sldId id="286" r:id="rId24"/>
    <p:sldId id="285" r:id="rId25"/>
    <p:sldId id="258" r:id="rId26"/>
    <p:sldId id="289" r:id="rId27"/>
    <p:sldId id="312" r:id="rId28"/>
    <p:sldId id="313" r:id="rId29"/>
    <p:sldId id="314" r:id="rId30"/>
    <p:sldId id="300" r:id="rId31"/>
    <p:sldId id="307" r:id="rId32"/>
    <p:sldId id="308" r:id="rId33"/>
    <p:sldId id="309" r:id="rId34"/>
    <p:sldId id="310" r:id="rId35"/>
    <p:sldId id="311" r:id="rId36"/>
    <p:sldId id="273" r:id="rId37"/>
    <p:sldId id="299" r:id="rId38"/>
    <p:sldId id="315" r:id="rId39"/>
    <p:sldId id="316" r:id="rId40"/>
    <p:sldId id="319" r:id="rId41"/>
    <p:sldId id="263"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35"/>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52" autoAdjust="0"/>
    <p:restoredTop sz="74850" autoAdjust="0"/>
  </p:normalViewPr>
  <p:slideViewPr>
    <p:cSldViewPr>
      <p:cViewPr varScale="1">
        <p:scale>
          <a:sx n="85" d="100"/>
          <a:sy n="85" d="100"/>
        </p:scale>
        <p:origin x="-152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3:55.8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18693 10358,'0'0,"20"0,-1 0,1 0,0 0,0 0,0 0,0 0,0 0,19 0,1 0,19 0,-19 0,20 0,-21 0,1 0,20 0,-21 0,1 0,0 0,-20 0,-1 0,-19 0,40 0,-20 0,20 0,-21 0,1 0,20 0,-40 0,40 0,-40 0,19 0,1 0,0 0,0 0,0 0,0 0,0 0,-1 0,1 0,20 0,-20 0,0 0,-1 0,1 0,-20 0,40 0,-20 0,0 0,-20 0,19 0,1 0,0 0,20 0,-40 0,20 0,0 0,-1 0,1 0,0 0,-20 0,20 0,0 0,-20 0,20 0,-1 0,1 0,0 0,0 0,0 0,0 0,0 0,-1 0,-19 0,20 0,-20 0,20 0,-20 0,20 0,-20 0,20 0,0 0,-20 0,19 0,-19 0,20 0,-20 0,20 0,0 0,-20 0,20 0,-20 0,20 0,-20 0,20 0,-1 0,-19 0,20 0,-20 0,20 0,0 0,0 0,-20 0,20 0,-20 0,19 0,-19 0,0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4:00.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19189 10715,'20'0,"-20"0,20 0,-20 0,39 0,1 0,-20 0,20 0,-1 0,21 0,-21 0,21 0,-20 0,-1 0,1 0,0 0,-1 0,1 0,0 0,19 0,-19 0,0 0,-1 0,1 0,0 0,-1 0,-19 0,0 0,0 0,39 0,-39 0,0 0,20 0,0 0,19 0,-19 0,-1 0,1 0,0 0,0 0,-1 0,21 0,-21 0,1 0,20 0,-21 0,-19 0,20 0,0 0,-21 0,1-19,0 19,20 0,-20 0,-1-20,41 20,-40 0,19 0,1-20,-20 20,0 0,-20 0,20 0,0 0,-1 0,-19-20,40 20,-40 0,20 0,20 0,-40-20,19 20,-19 0,20 0,0 0,-20 0,20 0,0 0,0 0,-20 0,20 0,-20 0,19 0,-19 0,20 0,-20 0,20 0,0 0,-20 0,20 0,-20 0,20 0,-20 0,19 0,1 0,-20 0,20 0,-20 0,20 0,-20 0,20 0,0 0,-20 0,20 0,-20 0,19 0,-19 0,20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4:02.5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18455 15081,'0'0,"39"0,-19 0,0 0,20 0,-20 0,-1 0,21 0,0 0,19 0,-19 0,0 0,-1 0,1 0,0 0,-1 0,21 0,-20 0,-1 0,1 0,0 0,-1 0,-19 0,40 0,-40 0,19 0,-19 0,20 0,19 0,1 0,-40-20,0 20,19 0,1 0,-20 0,20 0,-1 0,-19 0,20 0,-20 0,-1 0,1 0,20 0,-40 0,40 0,-21 0,1 0,20-20,0 20,-1 0,1 0,0 0,-20 0,19 0,1 0,-20 0,0 0,19 0,-19 0,0 0,20 0,-1 0,-19 0,20 0,-20 0,0 0,0 0,-1 0,21 0,-20 0,0 0,0 0,-20 0,19 0,21 0,-40 0,40 0,-40 0,20 0,-20 0,19 0,-19 0,20 0,0 0,0 0,-20 0,20 0,-20 0,20 0,0 0,-20 0,19 0,-19 0,40 0,-40 0,20 0,-20 0,20 0,-20 0,20 0,-20 0,19 0,1 0,-20 0,20 0,-20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4:04.5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18514 15438,'0'0,"40"0,-20 0,-20 0,20-20,-1 20,1 0,0 0,0 0,20 0,-1 0,1 0,0 0,19 0,-19 0,19 0,1 0,19 0,-19 0,-20 0,19 0,-19 0,0 0,39 0,-39 0,19 0,1 0,-21 0,21 0,-1 0,-19 0,0 0,-1 0,1 0,0 0,-1 0,1 0,20 0,-40 0,19 0,-19 0,20 0,19 0,-19 0,-20 0,0 0,19 0,21 0,-20 0,-21 0,21 0,0 0,0 0,-1 0,1 0,-20 0,0 0,19 0,-19 0,0 0,0 0,19 0,-39 0,40 0,0 0,19 0,-19 0,0 0,-1 0,1 0,0 0,-1 0,-19 0,0 0,0 0,-20 0,20 0,0 0,0 0,-20 20,19-20,1 0,0 0,20 0,-20 0,-1 0,21 20,-40-20,20 0,0 0,-20 0,40 0,-40 0,19 0,-19 0,40 0,-20 0,0 0,0 0,-1 0,1 0,0 0,20 0,-20 0,0 0,-1 0,-19 0,20 0,0 0,20 0,-40 0,20 0,-1 0,1 0,-20 0,20 0,0 0,0 0,0 0,-20 0,19 0,-19 0,40 0,-40 0,20 0,-20 0,20 0,0 0,-20 0,20 0,-20 0,19 0,-19 0,20 0,-20 0,20 0,0 0,-20 0,0 0,20 0,-20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3:50.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1310 8215,'0'0,"20"0,-1 0,-19 0,20 0,0 0,-20 0,20 0,0 0,-20 0,39 0,1 0,-20 0,20 0,-20 0,39 0,-19 0,-1 0,1 0,0 0,-20 0,19 0,-39 0,20 0,20 0,-20 0,19 0,-19 0,40 0,-21 0,1 0,0 0,-20 0,19 0,1 0,0 0,-20 20,19-20,-39 0,40 0,-20 0,19 0,-39 0,20 0,20 0,-40 0,20 0,20 0,-21 0,21 0,-20 0,20 0,-21 0,21 0,-20 20,0-20,20 0,-21 0,21 0,-20 0,0 0,0 0,-1 0,21 0,-20 0,20 0,-1 0,-19 0,0 0,40 0,-60 0,19 0,21 0,-20 0,0 0,19 0,-19 0,0 0,20 0,-1 0,-19 0,20 0,-20 0,20 0,-1 0,-19 0,0 0,20 0,-21 0,1 0,0 0,0 0,0 0,-20 0,20 0,19 0,-39 0,20 0,0 0,0 0,0 0,0 0,-1 0,-19 0,20 0,-20 0,40 0,-40 0,20 0,-20 0,40 0,-40 0,19 0,1 0,0 0,0 0,0 0,-20 0,20 0,-1 0,1 0,-20 0,40 0,-40 0,20 0,-20 0,20 0,19 0,-39 0,40 0,-20 0,-20 0,40 0,-40 0,19 0,1 0,0 0,0 0,0 0,0 0,-1 0,1 0,20 0,-40 0,20 0,19 0,-19 0,-20 0,40 0,-20 0,0 0,19 0,-19 0,0 0,0 0,0 0,-20 0,39 0,-19 0,0 0,20 0,-40 0,20 0,19 0,-19 0,0 0,0 0,-20 0,20 0,0 0,-1 0,21 0,-40 0,40 0,-40 0,20 0,0 0,-20 0,39 0,-39 0,20 0,0 0,0 0,-20 0,20 0,-20 0,39 0,-39 0,20 0,-20 0,20 0,-20 0,20 0,-20 0,39 0,-19 0,0 0,-20 0,20 0,-20 0,20 0,-20 0,0 0,20 0,0 0,-1 0,1 0,-20 0,0 0,20 0,-20 0,20 0,-20 0,20 0,-20 0,20 0,-1 0,-19 0,20 0,0 0,0 0,-20 0,20 0,-20 0,20 0,-20 0,19 0,1 0,-20 0,0 0,0 0,20 0,-20 0,20 0,-20 0,40 0,-40 0,20 0,-20 0,19 0,-19 0,40 0,-40 0,20 0,-20 0,20 0,-20 0,20 0,-1 0,-19 0,20 0,-20 0,20-20,-20 20,0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4:25.0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1409 15835,'20'0,"19"0,21 0,0 0,-1 0,40 0,-19 40,19-20,0-1,0 1,0-20,-39 0,19 0,1 0,19 0,-20 20,1 0,39-20,-60 0,1 40,-20-40,19 0,1 20,-1-20,21 0,-21 0,20 0,-19 0,19 19,-19-19,19 0,-19 20,-1-20,1 0,19 0,-19 0,-1 0,1 0,-1 0,21 0,19 0,-20 20,1-20,-1 0,20 0,-19 0,-1 0,-19 20,-1-20,-19 0,19 0,1 0,-1 0,-19 0,0 0,19 0,-19 0,-20 0,20 0,-1 0,1 0,0 0,-21 0,21 0,-20 0,39 0,-39 0,20 0,0 0,-20 0,19 0,-19 0,20 0,-20 0,19 0,1 0,0 0,-21 0,1 0,40 0,-20 0,-21 0,21 0,-20 0,20 0,-1 0,1 0,-20 0,20 0,-1 0,-19 0,20 0,-20 0,19 0,1 0,-20 0,20 0,-1-20,1 20,0-20,-21 20,21-20,0 20,19 0,-39-19,0-1,20 20,19 0,-19 0,0 0,-21-20,21 20,0-20,19 20,1 0,-20 0,-1 0,21 0,-1 0,-19 0,0 0,-1 0,21 0,-20 0,-1 0,1 0,0 0,-1 0,21 0,-20 0,-1 0,21 0,-21 0,1 0,0 0,-20 0,19 0,1 0,-20 0,20 0,-21 0,41 0,-20 0,-21 0,21 0,0 0,19 0,1 0,-1 0,-19 0,20 0,-1 0,-19 0,0 0,-1 0,-19 0,20 0,19 0,-19 0,0 0,-20 0,19 0,1 0,19 0,-19 0,0 0,0 0,-21 0,21 0,20 0,-21 0,-19 0,20 0,-1 0,1 0,0 0,0 0,-21 0,1 0,20 0,0 0,-21 0,1 0,20 0,-20 0,0 0,0 0,19 0,1 0,-20 0,0 0,19 0,-19 0,0 0,20 0,-20 0,-1 0,1 0,40 0,-40 0,-1 0,1 0,-20 0,20 0,-20 0,20 0,0 0,-20 0,20 0,-1 0,1 0,-20 0,20 0,-40 0,0-20,-19 20,-1 0,0 0,-19 0,-20 0,19 0,-19 0,-1 0,21 0,-21 0,21-20,-40 20,-1 0,21 0,0 0,-1 0,21 0,19 0,-20 0,1 0,19 0,-19 0,-1 0,1 0,19 0,-39 0,19 0,1 0,-21 0,21-20,-1 20,-19 0,19 0,1 0,19 0,-20 0,1 0,-1 0,21 0,-21 0,20 0,1 0,-1 0,0 0,1 0,-21 0,40 0,-39 0,39 0,-20 0,1 0,-1 0,20 0,-20 0,1 0,19 0,-40 0,1 0,19 0,0 0,1 0,-1 0,0 0,1 0,19 0,0 0,-20 0,1 0,-1 0,20 0,-20 0,21-19,-41 19,40 0,-20 0,21 0,-21 0,-20 0,41-20,-21 20,0 0,20 0,-19 0,-1 0,20-20,-20 20,21 0,-21 0,20 0,-20 0,21 0,-1 0,-20 0,0 0,1 0,-1-20,20 20,-20 0,1 0,19 0,-20-20,20 20,-19 0,19 0,-20 0,20 0,-19 0,-1 0,20 0,0 0,-19 0,-1 0,0 0,20 0,-19 0,19 0,-40 0,21 0,19 0,-20 0,20 0,-39 0,39 0,-20 0,0 0,1 0,-1 0,-19 0,-1 0,20 0,1 0,-1 0,0-20,1 20,-21 0,-19 0,39-19,-20 19,1 0,-1 0,21-20,-1 20,-20-20,21 20,19 0,-40 0,21 0,-1 0,0 0,1 0,-21 0,40 0,-19 0,-41-20,41 20,-1 0,0 0,0 0,1 0,19 0,-40 0,41 0,-1 0,0 0,-40-20,40 20,1 0,-21 0,20 0,-20 0,1 0,19 0,-20 0,1 0,-1 0,20 0,0 0,-20 0,21 0,-1 0,0 0,0 0,0 0,0 0,1 0,-1 0,0 0,0 0,0 0,-19 0,19 0,0 0,-20 0,40 0,-20 0,-19 0,39 0,-20 0,-20 0,20 0,20 0,-39 0,-1 0,20 0,0 0,-20 0,21 0,19 0,-40 0,20 0,0 0,0 0,1 0,-1 0,0 0,0 0,0 0,0 0,20 0,-39 0,39-20,-20 20,0 0,0 0,20 0,-20 0,0 0,20 0,-19 0,19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34" units="1/cm"/>
          <inkml:channelProperty channel="Y" name="resolution" value="34" units="1/cm"/>
        </inkml:channelProperties>
      </inkml:inkSource>
      <inkml:timestamp xml:id="ts0" timeString="2012-07-13T17:24:28.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1369 16212,'20'0,"-20"0,20 0,0 0,0 0,-1 0,1 0,0 20,40-20,-21 20,41 0,-1-1,-19 1,-1-20,1 0,-21 0,1 0,0 0,-20 0,39 0,1 0,19 0,20 0,0 0,-19 0,19 0,-59 20,-1 0,1-20,20 0,-21 0,21 0,-20 0,39 0,-39 0,39 20,-19-20,-1 0,20 0,-19 0,-20 0,-1 20,1-20,0 0,19 0,-39 0,40 0,-41 0,21 0,0 0,19 0,1 0,-20 0,19 0,-19 0,0 0,-1 0,21 0,-1 0,-19 0,0 0,-1 0,1 0,0 0,-1 0,21 0,19 20,-19-1,-1-19,1 0,-20 0,19 0,-19 0,19 0,1 0,-1 0,-19 0,39 0,-19 0,-20 0,19 0,1 0,-1 0,1 0,-1 0,-39 0,40 0,-21 0,-19 0,20 0,0 0,-1 0,21 0,19 0,-59 0,40 0,-1 0,1 0,-1 0,-19 0,0 0,-1 0,21 0,-21 0,-19 0,0 0,20 0,19 0,1 0,-20 0,-1 0,21 0,-1 0,1 0,-20 0,-21 0,21 0,20 0,-1 0,-19 0,-1 0,-19 0,20 0,0 0,19 0,1 0,-21 0,21 0,0 0,-1 0,-19 0,19 0,1 0,-1 0,-19 0,20 0,-1 0,-19 0,-1 0,1 0,0 0,19 0,-19 0,0 0,-20 0,19 0,1 0,0 0,-21 0,21 0,0 0,-20 0,0 0,-1 0,21 0,-40 0,20 0,0 0,0 0,-1 0,1 0,0 0,0 0,20 0,-20 0,19 0,-19 0,40 0,-41 0,1 0,0 0,40 0,-21 0,1 0,-20 0,20 0,19 0,-19 0,19 0,-19 0,0 0,-20 0,19 0,21 0,-40 0,19 0,1 0,-20 0,19 0,-19 0,0 0,20 0,-40 0,20 0,0 0,-1 0,1 0,0 0,0 0,0 0,0 0,-1 0,21 0,0 0,-20 0,0 0,-1 0,1 0,0 0,20 0,-20 0,19 0,-19 0,40 0,-1 20,-19 0,0-20,-21 0,1 0,-20 0,20 0,0 0,0 0,-20 0,0 0,20 0,-40 0,0 0,0 0,0 0,-19 0,-1 0,-20-40,-19 21,39-1,-39 0,19-20,-39 20,20 0,-1 20,-19-19,0-1,-20-20,40 40,-41 0,21-20,-20 20,20 0,-20 0,20 0,39 0,-39 0,39 0,1 0,-1 0,21 0,-41 0,41 0,-41 0,21 0,19 0,-39 0,19 0,1 0,19 0,-20 0,21-20,-1 20,0 0,1 0,-1 0,0 0,-19 0,-1 0,20 0,1 0,19 0,-20 0,1 0,-21 0,20 0,20 0,1 0,-41 0,60 0,-20 0,-39 0,39 0,0-19,0 19,-19 0,19 0,0 0,-20 0,40 0,-20 0,0 0,1 0,19 0,-20 0,20 0,-20 0,20 0,0 0,-20 0,0 0,20 0,-20 0,20 0,-19 0,19 0,-20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9FAA0C67-6149-4691-A6AC-90903F9A58DA}" type="datetimeFigureOut">
              <a:rPr lang="en-US"/>
              <a:pPr>
                <a:defRPr/>
              </a:pPr>
              <a:t>10/2/2014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5DB10FBD-46E4-4D04-A207-7FCAF338A76A}" type="slidenum">
              <a:rPr lang="en-US"/>
              <a:pPr>
                <a:defRPr/>
              </a:pPr>
              <a:t>‹#›</a:t>
            </a:fld>
            <a:endParaRPr lang="en-US"/>
          </a:p>
        </p:txBody>
      </p:sp>
    </p:spTree>
    <p:extLst>
      <p:ext uri="{BB962C8B-B14F-4D97-AF65-F5344CB8AC3E}">
        <p14:creationId xmlns:p14="http://schemas.microsoft.com/office/powerpoint/2010/main" val="4005691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truck sound in background</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1</a:t>
            </a:fld>
            <a:endParaRPr lang="en-US"/>
          </a:p>
        </p:txBody>
      </p:sp>
    </p:spTree>
    <p:extLst>
      <p:ext uri="{BB962C8B-B14F-4D97-AF65-F5344CB8AC3E}">
        <p14:creationId xmlns:p14="http://schemas.microsoft.com/office/powerpoint/2010/main" val="6092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18</a:t>
            </a:fld>
            <a:endParaRPr lang="en-US"/>
          </a:p>
        </p:txBody>
      </p:sp>
    </p:spTree>
    <p:extLst>
      <p:ext uri="{BB962C8B-B14F-4D97-AF65-F5344CB8AC3E}">
        <p14:creationId xmlns:p14="http://schemas.microsoft.com/office/powerpoint/2010/main" val="221146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the top and bottom  levels</a:t>
            </a:r>
            <a:r>
              <a:rPr lang="en-US" baseline="0" dirty="0" smtClean="0"/>
              <a:t> disappear, fuel invoices is </a:t>
            </a:r>
            <a:r>
              <a:rPr lang="en-US" baseline="0" dirty="0" err="1" smtClean="0"/>
              <a:t>gonna</a:t>
            </a:r>
            <a:r>
              <a:rPr lang="en-US" baseline="0" dirty="0" smtClean="0"/>
              <a:t> get bigger</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23</a:t>
            </a:fld>
            <a:endParaRPr lang="en-US"/>
          </a:p>
        </p:txBody>
      </p:sp>
    </p:spTree>
    <p:extLst>
      <p:ext uri="{BB962C8B-B14F-4D97-AF65-F5344CB8AC3E}">
        <p14:creationId xmlns:p14="http://schemas.microsoft.com/office/powerpoint/2010/main" val="224999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CAC08-8BD3-49A1-9A42-FE7CC7CCD605}" type="slidenum">
              <a:rPr lang="en-US"/>
              <a:pPr fontAlgn="base">
                <a:spcBef>
                  <a:spcPct val="0"/>
                </a:spcBef>
                <a:spcAft>
                  <a:spcPct val="0"/>
                </a:spcAft>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27</a:t>
            </a:fld>
            <a:endParaRPr lang="en-US"/>
          </a:p>
        </p:txBody>
      </p:sp>
    </p:spTree>
    <p:extLst>
      <p:ext uri="{BB962C8B-B14F-4D97-AF65-F5344CB8AC3E}">
        <p14:creationId xmlns:p14="http://schemas.microsoft.com/office/powerpoint/2010/main" val="135660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28</a:t>
            </a:fld>
            <a:endParaRPr lang="en-US"/>
          </a:p>
        </p:txBody>
      </p:sp>
    </p:spTree>
    <p:extLst>
      <p:ext uri="{BB962C8B-B14F-4D97-AF65-F5344CB8AC3E}">
        <p14:creationId xmlns:p14="http://schemas.microsoft.com/office/powerpoint/2010/main" val="135660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29</a:t>
            </a:fld>
            <a:endParaRPr lang="en-US"/>
          </a:p>
        </p:txBody>
      </p:sp>
    </p:spTree>
    <p:extLst>
      <p:ext uri="{BB962C8B-B14F-4D97-AF65-F5344CB8AC3E}">
        <p14:creationId xmlns:p14="http://schemas.microsoft.com/office/powerpoint/2010/main" val="135660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37</a:t>
            </a:fld>
            <a:endParaRPr lang="en-US"/>
          </a:p>
        </p:txBody>
      </p:sp>
    </p:spTree>
    <p:extLst>
      <p:ext uri="{BB962C8B-B14F-4D97-AF65-F5344CB8AC3E}">
        <p14:creationId xmlns:p14="http://schemas.microsoft.com/office/powerpoint/2010/main" val="365534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38</a:t>
            </a:fld>
            <a:endParaRPr lang="en-US"/>
          </a:p>
        </p:txBody>
      </p:sp>
    </p:spTree>
    <p:extLst>
      <p:ext uri="{BB962C8B-B14F-4D97-AF65-F5344CB8AC3E}">
        <p14:creationId xmlns:p14="http://schemas.microsoft.com/office/powerpoint/2010/main" val="186271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40</a:t>
            </a:fld>
            <a:endParaRPr lang="en-US"/>
          </a:p>
        </p:txBody>
      </p:sp>
    </p:spTree>
    <p:extLst>
      <p:ext uri="{BB962C8B-B14F-4D97-AF65-F5344CB8AC3E}">
        <p14:creationId xmlns:p14="http://schemas.microsoft.com/office/powerpoint/2010/main" val="191404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Record Keeping Agreement (RKA). It is required to be signed every year by the owner of the IFTA account before IFTA decals are issued.</a:t>
            </a:r>
          </a:p>
          <a:p>
            <a:endParaRPr lang="en-US" baseline="0" dirty="0" smtClean="0"/>
          </a:p>
          <a:p>
            <a:r>
              <a:rPr lang="en-US" baseline="0" dirty="0" smtClean="0"/>
              <a:t>It details the records required to document trips for IFTA &amp; subsequently IRP purposes.</a:t>
            </a:r>
          </a:p>
          <a:p>
            <a:endParaRPr lang="en-US" baseline="0" dirty="0" smtClean="0"/>
          </a:p>
          <a:p>
            <a:r>
              <a:rPr lang="en-US" baseline="0" dirty="0" smtClean="0"/>
              <a:t>The individual requirements of the RKA will be discussed in detail in the presentation.</a:t>
            </a:r>
          </a:p>
          <a:p>
            <a:endParaRPr lang="en-US" baseline="0" dirty="0" smtClean="0"/>
          </a:p>
          <a:p>
            <a:r>
              <a:rPr lang="en-US" baseline="0" dirty="0" smtClean="0"/>
              <a:t>The Attorney General uses signed RKAs as proof a taxpayer is required to keep the documentation detailed within the agreement for 4 years.  </a:t>
            </a:r>
          </a:p>
          <a:p>
            <a:endParaRPr lang="en-US" baseline="0" dirty="0" smtClean="0"/>
          </a:p>
          <a:p>
            <a:r>
              <a:rPr lang="en-US" baseline="0" dirty="0" smtClean="0"/>
              <a:t>Revenue Audit uses this document to show the taxpayer the consequences of not maintaining the required documentation.</a:t>
            </a:r>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3</a:t>
            </a:fld>
            <a:endParaRPr lang="en-US"/>
          </a:p>
        </p:txBody>
      </p:sp>
    </p:spTree>
    <p:extLst>
      <p:ext uri="{BB962C8B-B14F-4D97-AF65-F5344CB8AC3E}">
        <p14:creationId xmlns:p14="http://schemas.microsoft.com/office/powerpoint/2010/main" val="31705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records are required?</a:t>
            </a:r>
          </a:p>
          <a:p>
            <a:endParaRPr lang="en-US" dirty="0" smtClean="0"/>
          </a:p>
          <a:p>
            <a:r>
              <a:rPr lang="en-US" dirty="0" smtClean="0"/>
              <a:t>IVMRs – Fuel Invoices – Summaries</a:t>
            </a:r>
          </a:p>
          <a:p>
            <a:endParaRPr lang="en-US" dirty="0" smtClean="0"/>
          </a:p>
          <a:p>
            <a:r>
              <a:rPr lang="en-US" dirty="0" smtClean="0"/>
              <a:t>Let’s discuss what is required for IVMR documentation.</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4</a:t>
            </a:fld>
            <a:endParaRPr lang="en-US"/>
          </a:p>
        </p:txBody>
      </p:sp>
    </p:spTree>
    <p:extLst>
      <p:ext uri="{BB962C8B-B14F-4D97-AF65-F5344CB8AC3E}">
        <p14:creationId xmlns:p14="http://schemas.microsoft.com/office/powerpoint/2010/main" val="224999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lot of information.</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5</a:t>
            </a:fld>
            <a:endParaRPr lang="en-US"/>
          </a:p>
        </p:txBody>
      </p:sp>
    </p:spTree>
    <p:extLst>
      <p:ext uri="{BB962C8B-B14F-4D97-AF65-F5344CB8AC3E}">
        <p14:creationId xmlns:p14="http://schemas.microsoft.com/office/powerpoint/2010/main" val="42574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7</a:t>
            </a:fld>
            <a:endParaRPr lang="en-US"/>
          </a:p>
        </p:txBody>
      </p:sp>
    </p:spTree>
    <p:extLst>
      <p:ext uri="{BB962C8B-B14F-4D97-AF65-F5344CB8AC3E}">
        <p14:creationId xmlns:p14="http://schemas.microsoft.com/office/powerpoint/2010/main" val="52022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ideal example.</a:t>
            </a:r>
          </a:p>
          <a:p>
            <a:r>
              <a:rPr lang="en-US" dirty="0" smtClean="0"/>
              <a:t>Company Name</a:t>
            </a:r>
          </a:p>
          <a:p>
            <a:r>
              <a:rPr lang="en-US" dirty="0" smtClean="0"/>
              <a:t>Vehicle Number</a:t>
            </a:r>
          </a:p>
          <a:p>
            <a:r>
              <a:rPr lang="en-US" dirty="0" smtClean="0"/>
              <a:t>Driver Name</a:t>
            </a:r>
          </a:p>
          <a:p>
            <a:r>
              <a:rPr lang="en-US" dirty="0" smtClean="0"/>
              <a:t>Date of Trip</a:t>
            </a:r>
          </a:p>
          <a:p>
            <a:r>
              <a:rPr lang="en-US" dirty="0" smtClean="0"/>
              <a:t>Beginning Odometer</a:t>
            </a:r>
          </a:p>
          <a:p>
            <a:r>
              <a:rPr lang="en-US" dirty="0" smtClean="0"/>
              <a:t>Starting City (Origin)</a:t>
            </a:r>
          </a:p>
          <a:p>
            <a:r>
              <a:rPr lang="en-US" dirty="0" smtClean="0"/>
              <a:t>Intermediate Stops</a:t>
            </a:r>
          </a:p>
          <a:p>
            <a:r>
              <a:rPr lang="en-US" dirty="0" smtClean="0"/>
              <a:t>Routes/Highway #s</a:t>
            </a:r>
          </a:p>
          <a:p>
            <a:r>
              <a:rPr lang="en-US" dirty="0" smtClean="0"/>
              <a:t>Odometer Readings at State Lines</a:t>
            </a:r>
          </a:p>
          <a:p>
            <a:r>
              <a:rPr lang="en-US" dirty="0" smtClean="0"/>
              <a:t>Miles by State</a:t>
            </a:r>
          </a:p>
          <a:p>
            <a:r>
              <a:rPr lang="en-US" dirty="0" smtClean="0"/>
              <a:t>Ending City (Destination)</a:t>
            </a:r>
          </a:p>
          <a:p>
            <a:r>
              <a:rPr lang="en-US" dirty="0" smtClean="0"/>
              <a:t>Ending Odometer</a:t>
            </a:r>
          </a:p>
          <a:p>
            <a:r>
              <a:rPr lang="en-US" dirty="0" smtClean="0"/>
              <a:t>Total Trip Miles</a:t>
            </a:r>
          </a:p>
          <a:p>
            <a:r>
              <a:rPr lang="en-US" dirty="0" smtClean="0"/>
              <a:t>Fuel Purchases</a:t>
            </a:r>
          </a:p>
          <a:p>
            <a:r>
              <a:rPr lang="en-US" dirty="0" smtClean="0"/>
              <a:t>Total Fuel</a:t>
            </a:r>
          </a:p>
          <a:p>
            <a:r>
              <a:rPr lang="en-US" dirty="0" smtClean="0"/>
              <a:t>MPG Test – to help verify fuel</a:t>
            </a:r>
            <a:r>
              <a:rPr lang="en-US" baseline="0" dirty="0" smtClean="0"/>
              <a:t> purchases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8</a:t>
            </a:fld>
            <a:endParaRPr lang="en-US"/>
          </a:p>
        </p:txBody>
      </p:sp>
    </p:spTree>
    <p:extLst>
      <p:ext uri="{BB962C8B-B14F-4D97-AF65-F5344CB8AC3E}">
        <p14:creationId xmlns:p14="http://schemas.microsoft.com/office/powerpoint/2010/main" val="42448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What’s wrong?</a:t>
            </a:r>
          </a:p>
          <a:p>
            <a:r>
              <a:rPr lang="en-US" baseline="0" dirty="0" smtClean="0"/>
              <a:t>1 – NM miles short</a:t>
            </a:r>
          </a:p>
          <a:p>
            <a:r>
              <a:rPr lang="en-US" baseline="0" dirty="0" smtClean="0"/>
              <a:t>2 – missing state</a:t>
            </a:r>
          </a:p>
          <a:p>
            <a:r>
              <a:rPr lang="en-US" baseline="0" dirty="0" smtClean="0"/>
              <a:t>3 – gap miles &amp; missing states for empty/unloaded section – return trip start does not match previous trip end destination – return trip odometer does not match previous trip odometer</a:t>
            </a:r>
          </a:p>
          <a:p>
            <a:r>
              <a:rPr lang="en-US" baseline="0" dirty="0" smtClean="0"/>
              <a:t>4 – total trip miles do not match total odometer miles</a:t>
            </a:r>
          </a:p>
          <a:p>
            <a:r>
              <a:rPr lang="en-US" baseline="0" dirty="0" smtClean="0"/>
              <a:t>5 – wrong state for fuel</a:t>
            </a:r>
          </a:p>
          <a:p>
            <a:r>
              <a:rPr lang="en-US" baseline="0" dirty="0" smtClean="0"/>
              <a:t>6 – MPG test – indicates missing fuel invoices</a:t>
            </a:r>
          </a:p>
          <a:p>
            <a:r>
              <a:rPr lang="en-US" baseline="0" dirty="0" smtClean="0"/>
              <a:t>MPG test 3861 miles/377 gal = 10.25</a:t>
            </a:r>
          </a:p>
          <a:p>
            <a:r>
              <a:rPr lang="en-US" baseline="0" dirty="0" smtClean="0"/>
              <a:t>MPG test 4318 miles/377 gal = 11.45</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10</a:t>
            </a:fld>
            <a:endParaRPr lang="en-US"/>
          </a:p>
        </p:txBody>
      </p:sp>
    </p:spTree>
    <p:extLst>
      <p:ext uri="{BB962C8B-B14F-4D97-AF65-F5344CB8AC3E}">
        <p14:creationId xmlns:p14="http://schemas.microsoft.com/office/powerpoint/2010/main" val="424482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the top and bottom  levels</a:t>
            </a:r>
            <a:r>
              <a:rPr lang="en-US" baseline="0" dirty="0" smtClean="0"/>
              <a:t> disappear, fuel invoices is </a:t>
            </a:r>
            <a:r>
              <a:rPr lang="en-US" baseline="0" dirty="0" err="1" smtClean="0"/>
              <a:t>gonna</a:t>
            </a:r>
            <a:r>
              <a:rPr lang="en-US" baseline="0" dirty="0" smtClean="0"/>
              <a:t> get bigger</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15</a:t>
            </a:fld>
            <a:endParaRPr lang="en-US"/>
          </a:p>
        </p:txBody>
      </p:sp>
    </p:spTree>
    <p:extLst>
      <p:ext uri="{BB962C8B-B14F-4D97-AF65-F5344CB8AC3E}">
        <p14:creationId xmlns:p14="http://schemas.microsoft.com/office/powerpoint/2010/main" val="224999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lot of information.</a:t>
            </a:r>
            <a:endParaRPr lang="en-US" dirty="0"/>
          </a:p>
        </p:txBody>
      </p:sp>
      <p:sp>
        <p:nvSpPr>
          <p:cNvPr id="4" name="Slide Number Placeholder 3"/>
          <p:cNvSpPr>
            <a:spLocks noGrp="1"/>
          </p:cNvSpPr>
          <p:nvPr>
            <p:ph type="sldNum" sz="quarter" idx="10"/>
          </p:nvPr>
        </p:nvSpPr>
        <p:spPr/>
        <p:txBody>
          <a:bodyPr/>
          <a:lstStyle/>
          <a:p>
            <a:pPr>
              <a:defRPr/>
            </a:pPr>
            <a:fld id="{5DB10FBD-46E4-4D04-A207-7FCAF338A76A}" type="slidenum">
              <a:rPr lang="en-US" smtClean="0"/>
              <a:pPr>
                <a:defRPr/>
              </a:pPr>
              <a:t>17</a:t>
            </a:fld>
            <a:endParaRPr lang="en-US"/>
          </a:p>
        </p:txBody>
      </p:sp>
    </p:spTree>
    <p:extLst>
      <p:ext uri="{BB962C8B-B14F-4D97-AF65-F5344CB8AC3E}">
        <p14:creationId xmlns:p14="http://schemas.microsoft.com/office/powerpoint/2010/main" val="425744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546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43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09600"/>
            <a:ext cx="184785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3911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4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7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236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28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29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481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8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27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81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09600"/>
            <a:ext cx="73914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600200"/>
            <a:ext cx="7391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4"/>
          <p:cNvSpPr>
            <a:spLocks noChangeShapeType="1"/>
          </p:cNvSpPr>
          <p:nvPr/>
        </p:nvSpPr>
        <p:spPr bwMode="auto">
          <a:xfrm>
            <a:off x="0" y="6248400"/>
            <a:ext cx="9144000" cy="0"/>
          </a:xfrm>
          <a:prstGeom prst="line">
            <a:avLst/>
          </a:prstGeom>
          <a:noFill/>
          <a:ln w="57150">
            <a:solidFill>
              <a:srgbClr val="821C6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5"/>
          <p:cNvSpPr>
            <a:spLocks noChangeShapeType="1"/>
          </p:cNvSpPr>
          <p:nvPr/>
        </p:nvSpPr>
        <p:spPr bwMode="auto">
          <a:xfrm>
            <a:off x="685800" y="0"/>
            <a:ext cx="0" cy="6858000"/>
          </a:xfrm>
          <a:prstGeom prst="line">
            <a:avLst/>
          </a:prstGeom>
          <a:noFill/>
          <a:ln w="57150">
            <a:solidFill>
              <a:srgbClr val="821C6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7" descr="Logo_ADOT_20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6400800"/>
            <a:ext cx="12906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Calibri" pitchFamily="34" charset="0"/>
        </a:defRPr>
      </a:lvl2pPr>
      <a:lvl3pPr algn="l" rtl="0" eaLnBrk="1" fontAlgn="base" hangingPunct="1">
        <a:spcBef>
          <a:spcPct val="0"/>
        </a:spcBef>
        <a:spcAft>
          <a:spcPct val="0"/>
        </a:spcAft>
        <a:defRPr sz="3600" b="1">
          <a:solidFill>
            <a:schemeClr val="tx2"/>
          </a:solidFill>
          <a:latin typeface="Calibri" pitchFamily="34" charset="0"/>
        </a:defRPr>
      </a:lvl3pPr>
      <a:lvl4pPr algn="l" rtl="0" eaLnBrk="1" fontAlgn="base" hangingPunct="1">
        <a:spcBef>
          <a:spcPct val="0"/>
        </a:spcBef>
        <a:spcAft>
          <a:spcPct val="0"/>
        </a:spcAft>
        <a:defRPr sz="3600" b="1">
          <a:solidFill>
            <a:schemeClr val="tx2"/>
          </a:solidFill>
          <a:latin typeface="Calibri" pitchFamily="34" charset="0"/>
        </a:defRPr>
      </a:lvl4pPr>
      <a:lvl5pPr algn="l" rtl="0" eaLnBrk="1" fontAlgn="base" hangingPunct="1">
        <a:spcBef>
          <a:spcPct val="0"/>
        </a:spcBef>
        <a:spcAft>
          <a:spcPct val="0"/>
        </a:spcAft>
        <a:defRPr sz="3600" b="1">
          <a:solidFill>
            <a:schemeClr val="tx2"/>
          </a:solidFill>
          <a:latin typeface="Calibri" pitchFamily="34" charset="0"/>
        </a:defRPr>
      </a:lvl5pPr>
      <a:lvl6pPr marL="457200" algn="l" rtl="0" eaLnBrk="1" fontAlgn="base" hangingPunct="1">
        <a:spcBef>
          <a:spcPct val="0"/>
        </a:spcBef>
        <a:spcAft>
          <a:spcPct val="0"/>
        </a:spcAft>
        <a:defRPr sz="3600" b="1">
          <a:solidFill>
            <a:schemeClr val="tx2"/>
          </a:solidFill>
          <a:latin typeface="Calibri" pitchFamily="34" charset="0"/>
        </a:defRPr>
      </a:lvl6pPr>
      <a:lvl7pPr marL="914400" algn="l" rtl="0" eaLnBrk="1" fontAlgn="base" hangingPunct="1">
        <a:spcBef>
          <a:spcPct val="0"/>
        </a:spcBef>
        <a:spcAft>
          <a:spcPct val="0"/>
        </a:spcAft>
        <a:defRPr sz="3600" b="1">
          <a:solidFill>
            <a:schemeClr val="tx2"/>
          </a:solidFill>
          <a:latin typeface="Calibri" pitchFamily="34" charset="0"/>
        </a:defRPr>
      </a:lvl7pPr>
      <a:lvl8pPr marL="1371600" algn="l" rtl="0" eaLnBrk="1" fontAlgn="base" hangingPunct="1">
        <a:spcBef>
          <a:spcPct val="0"/>
        </a:spcBef>
        <a:spcAft>
          <a:spcPct val="0"/>
        </a:spcAft>
        <a:defRPr sz="3600" b="1">
          <a:solidFill>
            <a:schemeClr val="tx2"/>
          </a:solidFill>
          <a:latin typeface="Calibri" pitchFamily="34" charset="0"/>
        </a:defRPr>
      </a:lvl8pPr>
      <a:lvl9pPr marL="1828800" algn="l" rtl="0" eaLnBrk="1" fontAlgn="base" hangingPunct="1">
        <a:spcBef>
          <a:spcPct val="0"/>
        </a:spcBef>
        <a:spcAft>
          <a:spcPct val="0"/>
        </a:spcAft>
        <a:defRPr sz="3600" b="1">
          <a:solidFill>
            <a:schemeClr val="tx2"/>
          </a:solidFill>
          <a:latin typeface="Calibri" pitchFamily="34" charset="0"/>
        </a:defRPr>
      </a:lvl9pPr>
    </p:titleStyle>
    <p:bodyStyle>
      <a:lvl1pPr marL="342900" indent="-342900" algn="l" rtl="0" eaLnBrk="1" fontAlgn="base" hangingPunct="1">
        <a:spcBef>
          <a:spcPct val="20000"/>
        </a:spcBef>
        <a:spcAft>
          <a:spcPct val="0"/>
        </a:spcAft>
        <a:buSzPct val="80000"/>
        <a:buFont typeface="Wingdings" pitchFamily="2" charset="2"/>
        <a:buBlip>
          <a:blip r:embed="rId15"/>
        </a:buBlip>
        <a:defRPr sz="26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defRPr sz="2400">
          <a:solidFill>
            <a:schemeClr val="tx1"/>
          </a:solidFill>
          <a:latin typeface="+mn-lt"/>
        </a:defRPr>
      </a:lvl2pPr>
      <a:lvl3pPr marL="1143000" indent="-228600" algn="l" rtl="0" eaLnBrk="1" fontAlgn="base" hangingPunct="1">
        <a:spcBef>
          <a:spcPct val="20000"/>
        </a:spcBef>
        <a:spcAft>
          <a:spcPct val="0"/>
        </a:spcAft>
        <a:buSzPct val="80000"/>
        <a:buFont typeface="Wingdings" pitchFamily="2" charset="2"/>
        <a:defRPr sz="2000">
          <a:solidFill>
            <a:schemeClr val="tx1"/>
          </a:solidFill>
          <a:latin typeface="+mn-lt"/>
        </a:defRPr>
      </a:lvl3pPr>
      <a:lvl4pPr marL="1600200" indent="-228600" algn="l" rtl="0" eaLnBrk="1" fontAlgn="base" hangingPunct="1">
        <a:spcBef>
          <a:spcPct val="20000"/>
        </a:spcBef>
        <a:spcAft>
          <a:spcPct val="0"/>
        </a:spcAft>
        <a:buSzPct val="80000"/>
        <a:buFont typeface="Wingdings" pitchFamily="2" charset="2"/>
        <a:defRPr sz="2000">
          <a:solidFill>
            <a:schemeClr val="tx1"/>
          </a:solidFill>
          <a:latin typeface="+mn-lt"/>
        </a:defRPr>
      </a:lvl4pPr>
      <a:lvl5pPr marL="2057400" indent="-228600" algn="l" rtl="0" eaLnBrk="1" fontAlgn="base" hangingPunct="1">
        <a:spcBef>
          <a:spcPct val="20000"/>
        </a:spcBef>
        <a:spcAft>
          <a:spcPct val="0"/>
        </a:spcAft>
        <a:buSzPct val="80000"/>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SzPct val="80000"/>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SzPct val="80000"/>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SzPct val="80000"/>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SzPct val="80000"/>
        <a:buFont typeface="Wingdings" pitchFamily="2" charset="2"/>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6.emf"/><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3.wav"/><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4.xml"/><Relationship Id="rId18" Type="http://schemas.openxmlformats.org/officeDocument/2006/relationships/image" Target="../media/image160.emf"/><Relationship Id="rId3" Type="http://schemas.openxmlformats.org/officeDocument/2006/relationships/image" Target="../media/image18.png"/><Relationship Id="rId21" Type="http://schemas.openxmlformats.org/officeDocument/2006/relationships/audio" Target="../media/audio3.wav"/><Relationship Id="rId12" Type="http://schemas.openxmlformats.org/officeDocument/2006/relationships/image" Target="../media/image140.emf"/><Relationship Id="rId17" Type="http://schemas.openxmlformats.org/officeDocument/2006/relationships/customXml" Target="../ink/ink6.xml"/><Relationship Id="rId2" Type="http://schemas.openxmlformats.org/officeDocument/2006/relationships/audio" Target="../media/audio3.wav"/><Relationship Id="rId16" Type="http://schemas.openxmlformats.org/officeDocument/2006/relationships/customXml" Target="../ink/ink5.xml"/><Relationship Id="rId20" Type="http://schemas.openxmlformats.org/officeDocument/2006/relationships/image" Target="../media/image17.emf"/><Relationship Id="rId1" Type="http://schemas.openxmlformats.org/officeDocument/2006/relationships/slideLayout" Target="../slideLayouts/slideLayout2.xml"/><Relationship Id="rId11" Type="http://schemas.openxmlformats.org/officeDocument/2006/relationships/customXml" Target="../ink/ink3.xml"/><Relationship Id="rId6" Type="http://schemas.openxmlformats.org/officeDocument/2006/relationships/image" Target="../media/image110.emf"/><Relationship Id="rId15" Type="http://schemas.openxmlformats.org/officeDocument/2006/relationships/image" Target="../media/image19.png"/><Relationship Id="rId10" Type="http://schemas.openxmlformats.org/officeDocument/2006/relationships/image" Target="../media/image13.emf"/><Relationship Id="rId19" Type="http://schemas.openxmlformats.org/officeDocument/2006/relationships/customXml" Target="../ink/ink7.xml"/><Relationship Id="rId4" Type="http://schemas.openxmlformats.org/officeDocument/2006/relationships/customXml" Target="../ink/ink1.xml"/><Relationship Id="rId9" Type="http://schemas.openxmlformats.org/officeDocument/2006/relationships/customXml" Target="../ink/ink2.xml"/><Relationship Id="rId14" Type="http://schemas.openxmlformats.org/officeDocument/2006/relationships/image" Target="../media/image15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8229600" cy="1828800"/>
          </a:xfrm>
        </p:spPr>
        <p:txBody>
          <a:bodyPr/>
          <a:lstStyle/>
          <a:p>
            <a:pPr algn="ctr" fontAlgn="auto">
              <a:spcAft>
                <a:spcPts val="0"/>
              </a:spcAft>
              <a:defRPr/>
            </a:pPr>
            <a:r>
              <a:rPr lang="en-US" sz="4000" dirty="0" smtClean="0"/>
              <a:t>Arizona Department of Transportation</a:t>
            </a:r>
            <a:endParaRPr lang="en-US" sz="4000" dirty="0"/>
          </a:p>
        </p:txBody>
      </p:sp>
      <p:sp>
        <p:nvSpPr>
          <p:cNvPr id="3075" name="Subtitle 2"/>
          <p:cNvSpPr>
            <a:spLocks noGrp="1"/>
          </p:cNvSpPr>
          <p:nvPr>
            <p:ph type="subTitle" idx="1"/>
          </p:nvPr>
        </p:nvSpPr>
        <p:spPr/>
        <p:txBody>
          <a:bodyPr/>
          <a:lstStyle/>
          <a:p>
            <a:r>
              <a:rPr lang="en-US" dirty="0" smtClean="0"/>
              <a:t>IFTA</a:t>
            </a:r>
          </a:p>
          <a:p>
            <a:r>
              <a:rPr lang="en-US" dirty="0" smtClean="0"/>
              <a:t>RECORD KEEPING REQUIRMENTS</a:t>
            </a:r>
          </a:p>
          <a:p>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14400" y="-381000"/>
            <a:ext cx="7848600" cy="1143000"/>
          </a:xfrm>
        </p:spPr>
        <p:txBody>
          <a:bodyPr/>
          <a:lstStyle/>
          <a:p>
            <a:r>
              <a:rPr lang="en-US" sz="4000" dirty="0" smtClean="0"/>
              <a:t>IVMR Not-So Ideal Example</a:t>
            </a:r>
            <a:endParaRPr lang="en-US" sz="4000" dirty="0"/>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8458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85800" y="381000"/>
            <a:ext cx="2286000" cy="2438400"/>
            <a:chOff x="685800" y="381000"/>
            <a:chExt cx="2286000" cy="2438400"/>
          </a:xfrm>
        </p:grpSpPr>
        <p:sp>
          <p:nvSpPr>
            <p:cNvPr id="22" name="TextBox 21"/>
            <p:cNvSpPr txBox="1"/>
            <p:nvPr/>
          </p:nvSpPr>
          <p:spPr>
            <a:xfrm>
              <a:off x="1828800" y="381000"/>
              <a:ext cx="1143000" cy="276999"/>
            </a:xfrm>
            <a:prstGeom prst="rect">
              <a:avLst/>
            </a:prstGeom>
            <a:noFill/>
          </p:spPr>
          <p:txBody>
            <a:bodyPr wrap="square" rtlCol="0">
              <a:spAutoFit/>
            </a:bodyPr>
            <a:lstStyle/>
            <a:p>
              <a:r>
                <a:rPr lang="en-US" sz="1200" dirty="0" smtClean="0"/>
                <a:t>ABC Trucking</a:t>
              </a:r>
              <a:endParaRPr lang="en-US" sz="1200" dirty="0"/>
            </a:p>
          </p:txBody>
        </p:sp>
        <p:sp>
          <p:nvSpPr>
            <p:cNvPr id="23" name="TextBox 22"/>
            <p:cNvSpPr txBox="1"/>
            <p:nvPr/>
          </p:nvSpPr>
          <p:spPr>
            <a:xfrm>
              <a:off x="1866418" y="609600"/>
              <a:ext cx="914400" cy="276999"/>
            </a:xfrm>
            <a:prstGeom prst="rect">
              <a:avLst/>
            </a:prstGeom>
            <a:noFill/>
          </p:spPr>
          <p:txBody>
            <a:bodyPr wrap="square" rtlCol="0">
              <a:spAutoFit/>
            </a:bodyPr>
            <a:lstStyle/>
            <a:p>
              <a:r>
                <a:rPr lang="en-US" sz="1200" dirty="0" smtClean="0"/>
                <a:t>A. Trucker</a:t>
              </a:r>
              <a:endParaRPr lang="en-US" sz="1200" dirty="0"/>
            </a:p>
          </p:txBody>
        </p:sp>
        <p:sp>
          <p:nvSpPr>
            <p:cNvPr id="24" name="TextBox 23"/>
            <p:cNvSpPr txBox="1"/>
            <p:nvPr/>
          </p:nvSpPr>
          <p:spPr>
            <a:xfrm>
              <a:off x="1949852" y="1206836"/>
              <a:ext cx="419582" cy="276999"/>
            </a:xfrm>
            <a:prstGeom prst="rect">
              <a:avLst/>
            </a:prstGeom>
            <a:noFill/>
          </p:spPr>
          <p:txBody>
            <a:bodyPr wrap="square" rtlCol="0">
              <a:spAutoFit/>
            </a:bodyPr>
            <a:lstStyle/>
            <a:p>
              <a:r>
                <a:rPr lang="en-US" sz="1200" dirty="0" smtClean="0"/>
                <a:t>13</a:t>
              </a:r>
              <a:endParaRPr lang="en-US" sz="1200" dirty="0"/>
            </a:p>
          </p:txBody>
        </p:sp>
        <p:sp>
          <p:nvSpPr>
            <p:cNvPr id="26" name="TextBox 25"/>
            <p:cNvSpPr txBox="1"/>
            <p:nvPr/>
          </p:nvSpPr>
          <p:spPr>
            <a:xfrm>
              <a:off x="1866418" y="942201"/>
              <a:ext cx="800582" cy="276999"/>
            </a:xfrm>
            <a:prstGeom prst="rect">
              <a:avLst/>
            </a:prstGeom>
            <a:noFill/>
          </p:spPr>
          <p:txBody>
            <a:bodyPr wrap="square" rtlCol="0">
              <a:spAutoFit/>
            </a:bodyPr>
            <a:lstStyle/>
            <a:p>
              <a:r>
                <a:rPr lang="en-US" sz="1200" dirty="0" smtClean="0"/>
                <a:t>4/12/12</a:t>
              </a:r>
              <a:endParaRPr lang="en-US" sz="1200" dirty="0"/>
            </a:p>
          </p:txBody>
        </p:sp>
        <p:sp>
          <p:nvSpPr>
            <p:cNvPr id="27" name="TextBox 26"/>
            <p:cNvSpPr txBox="1"/>
            <p:nvPr/>
          </p:nvSpPr>
          <p:spPr>
            <a:xfrm>
              <a:off x="685800" y="2557790"/>
              <a:ext cx="533400" cy="261610"/>
            </a:xfrm>
            <a:prstGeom prst="rect">
              <a:avLst/>
            </a:prstGeom>
            <a:noFill/>
          </p:spPr>
          <p:txBody>
            <a:bodyPr wrap="square" rtlCol="0">
              <a:spAutoFit/>
            </a:bodyPr>
            <a:lstStyle/>
            <a:p>
              <a:r>
                <a:rPr lang="en-US" sz="1100" dirty="0" smtClean="0"/>
                <a:t>4/12</a:t>
              </a:r>
              <a:endParaRPr lang="en-US" sz="1100" dirty="0"/>
            </a:p>
          </p:txBody>
        </p:sp>
        <p:sp>
          <p:nvSpPr>
            <p:cNvPr id="29" name="TextBox 28"/>
            <p:cNvSpPr txBox="1"/>
            <p:nvPr/>
          </p:nvSpPr>
          <p:spPr>
            <a:xfrm>
              <a:off x="1219200" y="2542401"/>
              <a:ext cx="838200" cy="276999"/>
            </a:xfrm>
            <a:prstGeom prst="rect">
              <a:avLst/>
            </a:prstGeom>
            <a:noFill/>
          </p:spPr>
          <p:txBody>
            <a:bodyPr wrap="square" rtlCol="0">
              <a:spAutoFit/>
            </a:bodyPr>
            <a:lstStyle/>
            <a:p>
              <a:r>
                <a:rPr lang="en-US" sz="1200" dirty="0" smtClean="0"/>
                <a:t>Phoenix</a:t>
              </a:r>
              <a:endParaRPr lang="en-US" sz="1200" dirty="0"/>
            </a:p>
          </p:txBody>
        </p:sp>
      </p:grpSp>
      <p:sp>
        <p:nvSpPr>
          <p:cNvPr id="31" name="TextBox 30"/>
          <p:cNvSpPr txBox="1"/>
          <p:nvPr/>
        </p:nvSpPr>
        <p:spPr>
          <a:xfrm>
            <a:off x="2800109" y="1447800"/>
            <a:ext cx="838200" cy="276999"/>
          </a:xfrm>
          <a:prstGeom prst="rect">
            <a:avLst/>
          </a:prstGeom>
          <a:noFill/>
        </p:spPr>
        <p:txBody>
          <a:bodyPr wrap="square" rtlCol="0">
            <a:spAutoFit/>
          </a:bodyPr>
          <a:lstStyle/>
          <a:p>
            <a:r>
              <a:rPr lang="en-US" sz="1200" dirty="0" smtClean="0"/>
              <a:t>100,500</a:t>
            </a:r>
            <a:endParaRPr lang="en-US" sz="1200" dirty="0"/>
          </a:p>
        </p:txBody>
      </p:sp>
      <p:sp>
        <p:nvSpPr>
          <p:cNvPr id="32" name="TextBox 31"/>
          <p:cNvSpPr txBox="1"/>
          <p:nvPr/>
        </p:nvSpPr>
        <p:spPr>
          <a:xfrm>
            <a:off x="1981200" y="2542400"/>
            <a:ext cx="838200" cy="276999"/>
          </a:xfrm>
          <a:prstGeom prst="rect">
            <a:avLst/>
          </a:prstGeom>
          <a:noFill/>
        </p:spPr>
        <p:txBody>
          <a:bodyPr wrap="square" rtlCol="0">
            <a:spAutoFit/>
          </a:bodyPr>
          <a:lstStyle/>
          <a:p>
            <a:r>
              <a:rPr lang="en-US" sz="1200" dirty="0" smtClean="0"/>
              <a:t>100,500</a:t>
            </a:r>
            <a:endParaRPr lang="en-US" sz="1200" dirty="0"/>
          </a:p>
        </p:txBody>
      </p:sp>
      <p:sp>
        <p:nvSpPr>
          <p:cNvPr id="33" name="TextBox 32"/>
          <p:cNvSpPr txBox="1"/>
          <p:nvPr/>
        </p:nvSpPr>
        <p:spPr>
          <a:xfrm>
            <a:off x="1995669" y="2819399"/>
            <a:ext cx="838200" cy="276999"/>
          </a:xfrm>
          <a:prstGeom prst="rect">
            <a:avLst/>
          </a:prstGeom>
          <a:noFill/>
        </p:spPr>
        <p:txBody>
          <a:bodyPr wrap="square" rtlCol="0">
            <a:spAutoFit/>
          </a:bodyPr>
          <a:lstStyle/>
          <a:p>
            <a:r>
              <a:rPr lang="en-US" sz="1200" dirty="0" smtClean="0"/>
              <a:t>100,750</a:t>
            </a:r>
            <a:endParaRPr lang="en-US" sz="1200" dirty="0"/>
          </a:p>
        </p:txBody>
      </p:sp>
      <p:sp>
        <p:nvSpPr>
          <p:cNvPr id="34" name="TextBox 33"/>
          <p:cNvSpPr txBox="1"/>
          <p:nvPr/>
        </p:nvSpPr>
        <p:spPr>
          <a:xfrm>
            <a:off x="4191000" y="2537179"/>
            <a:ext cx="838200" cy="276999"/>
          </a:xfrm>
          <a:prstGeom prst="rect">
            <a:avLst/>
          </a:prstGeom>
          <a:noFill/>
        </p:spPr>
        <p:txBody>
          <a:bodyPr wrap="square" rtlCol="0">
            <a:spAutoFit/>
          </a:bodyPr>
          <a:lstStyle/>
          <a:p>
            <a:r>
              <a:rPr lang="en-US" sz="1200" dirty="0" smtClean="0"/>
              <a:t>100,750</a:t>
            </a:r>
            <a:endParaRPr lang="en-US" sz="1200" dirty="0"/>
          </a:p>
        </p:txBody>
      </p:sp>
      <p:sp>
        <p:nvSpPr>
          <p:cNvPr id="35" name="TextBox 34"/>
          <p:cNvSpPr txBox="1"/>
          <p:nvPr/>
        </p:nvSpPr>
        <p:spPr>
          <a:xfrm>
            <a:off x="4191000" y="2819400"/>
            <a:ext cx="838200" cy="276999"/>
          </a:xfrm>
          <a:prstGeom prst="rect">
            <a:avLst/>
          </a:prstGeom>
          <a:noFill/>
        </p:spPr>
        <p:txBody>
          <a:bodyPr wrap="square" rtlCol="0">
            <a:spAutoFit/>
          </a:bodyPr>
          <a:lstStyle/>
          <a:p>
            <a:r>
              <a:rPr lang="en-US" sz="1200" dirty="0" smtClean="0"/>
              <a:t>100,850</a:t>
            </a:r>
            <a:endParaRPr lang="en-US" sz="1200" dirty="0"/>
          </a:p>
        </p:txBody>
      </p:sp>
      <p:sp>
        <p:nvSpPr>
          <p:cNvPr id="36" name="TextBox 35"/>
          <p:cNvSpPr txBox="1"/>
          <p:nvPr/>
        </p:nvSpPr>
        <p:spPr>
          <a:xfrm>
            <a:off x="4191000" y="3075801"/>
            <a:ext cx="838200" cy="276999"/>
          </a:xfrm>
          <a:prstGeom prst="rect">
            <a:avLst/>
          </a:prstGeom>
          <a:noFill/>
        </p:spPr>
        <p:txBody>
          <a:bodyPr wrap="square" rtlCol="0">
            <a:spAutoFit/>
          </a:bodyPr>
          <a:lstStyle/>
          <a:p>
            <a:r>
              <a:rPr lang="en-US" sz="1200" dirty="0" smtClean="0"/>
              <a:t>102,070</a:t>
            </a:r>
            <a:endParaRPr lang="en-US" sz="1200" dirty="0"/>
          </a:p>
        </p:txBody>
      </p:sp>
      <p:sp>
        <p:nvSpPr>
          <p:cNvPr id="37" name="TextBox 36"/>
          <p:cNvSpPr txBox="1"/>
          <p:nvPr/>
        </p:nvSpPr>
        <p:spPr>
          <a:xfrm>
            <a:off x="2001456" y="3075801"/>
            <a:ext cx="838200" cy="276999"/>
          </a:xfrm>
          <a:prstGeom prst="rect">
            <a:avLst/>
          </a:prstGeom>
          <a:noFill/>
        </p:spPr>
        <p:txBody>
          <a:bodyPr wrap="square" rtlCol="0">
            <a:spAutoFit/>
          </a:bodyPr>
          <a:lstStyle/>
          <a:p>
            <a:r>
              <a:rPr lang="en-US" sz="1200" dirty="0" smtClean="0"/>
              <a:t>100,850</a:t>
            </a:r>
            <a:endParaRPr lang="en-US" sz="1200" dirty="0"/>
          </a:p>
        </p:txBody>
      </p:sp>
      <p:sp>
        <p:nvSpPr>
          <p:cNvPr id="38" name="TextBox 37"/>
          <p:cNvSpPr txBox="1"/>
          <p:nvPr/>
        </p:nvSpPr>
        <p:spPr>
          <a:xfrm>
            <a:off x="1981200" y="3313564"/>
            <a:ext cx="838200" cy="276999"/>
          </a:xfrm>
          <a:prstGeom prst="rect">
            <a:avLst/>
          </a:prstGeom>
          <a:noFill/>
        </p:spPr>
        <p:txBody>
          <a:bodyPr wrap="square" rtlCol="0">
            <a:spAutoFit/>
          </a:bodyPr>
          <a:lstStyle/>
          <a:p>
            <a:r>
              <a:rPr lang="en-US" sz="1200" dirty="0" smtClean="0"/>
              <a:t>102,070</a:t>
            </a:r>
            <a:endParaRPr lang="en-US" sz="1200" dirty="0"/>
          </a:p>
        </p:txBody>
      </p:sp>
      <p:sp>
        <p:nvSpPr>
          <p:cNvPr id="39" name="TextBox 38"/>
          <p:cNvSpPr txBox="1"/>
          <p:nvPr/>
        </p:nvSpPr>
        <p:spPr>
          <a:xfrm>
            <a:off x="4191000" y="3304401"/>
            <a:ext cx="838200" cy="276999"/>
          </a:xfrm>
          <a:prstGeom prst="rect">
            <a:avLst/>
          </a:prstGeom>
          <a:noFill/>
        </p:spPr>
        <p:txBody>
          <a:bodyPr wrap="square" rtlCol="0">
            <a:spAutoFit/>
          </a:bodyPr>
          <a:lstStyle/>
          <a:p>
            <a:r>
              <a:rPr lang="en-US" sz="1200" dirty="0" smtClean="0"/>
              <a:t>102,158</a:t>
            </a:r>
            <a:endParaRPr lang="en-US" sz="1200" dirty="0"/>
          </a:p>
        </p:txBody>
      </p:sp>
      <p:sp>
        <p:nvSpPr>
          <p:cNvPr id="40" name="TextBox 39"/>
          <p:cNvSpPr txBox="1"/>
          <p:nvPr/>
        </p:nvSpPr>
        <p:spPr>
          <a:xfrm>
            <a:off x="1968661" y="3584207"/>
            <a:ext cx="838200" cy="276999"/>
          </a:xfrm>
          <a:prstGeom prst="rect">
            <a:avLst/>
          </a:prstGeom>
          <a:noFill/>
        </p:spPr>
        <p:txBody>
          <a:bodyPr wrap="square" rtlCol="0">
            <a:spAutoFit/>
          </a:bodyPr>
          <a:lstStyle/>
          <a:p>
            <a:r>
              <a:rPr lang="en-US" sz="1200" dirty="0" smtClean="0"/>
              <a:t>102,158</a:t>
            </a:r>
            <a:endParaRPr lang="en-US" sz="1200" dirty="0"/>
          </a:p>
        </p:txBody>
      </p:sp>
      <p:sp>
        <p:nvSpPr>
          <p:cNvPr id="41" name="TextBox 40"/>
          <p:cNvSpPr txBox="1"/>
          <p:nvPr/>
        </p:nvSpPr>
        <p:spPr>
          <a:xfrm>
            <a:off x="4191000" y="3567810"/>
            <a:ext cx="838200" cy="276999"/>
          </a:xfrm>
          <a:prstGeom prst="rect">
            <a:avLst/>
          </a:prstGeom>
          <a:noFill/>
        </p:spPr>
        <p:txBody>
          <a:bodyPr wrap="square" rtlCol="0">
            <a:spAutoFit/>
          </a:bodyPr>
          <a:lstStyle/>
          <a:p>
            <a:r>
              <a:rPr lang="en-US" sz="1200" dirty="0" smtClean="0"/>
              <a:t>102,228</a:t>
            </a:r>
            <a:endParaRPr lang="en-US" sz="1200" dirty="0"/>
          </a:p>
        </p:txBody>
      </p:sp>
      <p:sp>
        <p:nvSpPr>
          <p:cNvPr id="42" name="TextBox 41"/>
          <p:cNvSpPr txBox="1"/>
          <p:nvPr/>
        </p:nvSpPr>
        <p:spPr>
          <a:xfrm>
            <a:off x="1981200" y="3840467"/>
            <a:ext cx="838200" cy="276999"/>
          </a:xfrm>
          <a:prstGeom prst="rect">
            <a:avLst/>
          </a:prstGeom>
          <a:noFill/>
        </p:spPr>
        <p:txBody>
          <a:bodyPr wrap="square" rtlCol="0">
            <a:spAutoFit/>
          </a:bodyPr>
          <a:lstStyle/>
          <a:p>
            <a:r>
              <a:rPr lang="en-US" sz="1200" dirty="0" smtClean="0"/>
              <a:t>102,228</a:t>
            </a:r>
            <a:endParaRPr lang="en-US" sz="1200" dirty="0"/>
          </a:p>
        </p:txBody>
      </p:sp>
      <p:sp>
        <p:nvSpPr>
          <p:cNvPr id="43" name="TextBox 42"/>
          <p:cNvSpPr txBox="1"/>
          <p:nvPr/>
        </p:nvSpPr>
        <p:spPr>
          <a:xfrm>
            <a:off x="4191000" y="3840467"/>
            <a:ext cx="838200" cy="276999"/>
          </a:xfrm>
          <a:prstGeom prst="rect">
            <a:avLst/>
          </a:prstGeom>
          <a:noFill/>
        </p:spPr>
        <p:txBody>
          <a:bodyPr wrap="square" rtlCol="0">
            <a:spAutoFit/>
          </a:bodyPr>
          <a:lstStyle/>
          <a:p>
            <a:r>
              <a:rPr lang="en-US" sz="1200" dirty="0" smtClean="0"/>
              <a:t>102,703</a:t>
            </a:r>
            <a:endParaRPr lang="en-US" sz="1200" dirty="0"/>
          </a:p>
        </p:txBody>
      </p:sp>
      <p:sp>
        <p:nvSpPr>
          <p:cNvPr id="44" name="TextBox 43"/>
          <p:cNvSpPr txBox="1"/>
          <p:nvPr/>
        </p:nvSpPr>
        <p:spPr>
          <a:xfrm>
            <a:off x="2001456" y="4343400"/>
            <a:ext cx="838200" cy="276999"/>
          </a:xfrm>
          <a:prstGeom prst="rect">
            <a:avLst/>
          </a:prstGeom>
          <a:noFill/>
        </p:spPr>
        <p:txBody>
          <a:bodyPr wrap="square" rtlCol="0">
            <a:spAutoFit/>
          </a:bodyPr>
          <a:lstStyle/>
          <a:p>
            <a:r>
              <a:rPr lang="en-US" sz="1200" dirty="0" smtClean="0"/>
              <a:t>103,160</a:t>
            </a:r>
            <a:endParaRPr lang="en-US" sz="1200" dirty="0"/>
          </a:p>
        </p:txBody>
      </p:sp>
      <p:sp>
        <p:nvSpPr>
          <p:cNvPr id="45" name="TextBox 44"/>
          <p:cNvSpPr txBox="1"/>
          <p:nvPr/>
        </p:nvSpPr>
        <p:spPr>
          <a:xfrm>
            <a:off x="4191000" y="4357300"/>
            <a:ext cx="838200" cy="276999"/>
          </a:xfrm>
          <a:prstGeom prst="rect">
            <a:avLst/>
          </a:prstGeom>
          <a:noFill/>
        </p:spPr>
        <p:txBody>
          <a:bodyPr wrap="square" rtlCol="0">
            <a:spAutoFit/>
          </a:bodyPr>
          <a:lstStyle/>
          <a:p>
            <a:r>
              <a:rPr lang="en-US" sz="1200" dirty="0" smtClean="0"/>
              <a:t>103,248</a:t>
            </a:r>
            <a:endParaRPr lang="en-US" sz="1200" dirty="0"/>
          </a:p>
        </p:txBody>
      </p:sp>
      <p:sp>
        <p:nvSpPr>
          <p:cNvPr id="46" name="TextBox 45"/>
          <p:cNvSpPr txBox="1"/>
          <p:nvPr/>
        </p:nvSpPr>
        <p:spPr>
          <a:xfrm>
            <a:off x="1981200" y="4648199"/>
            <a:ext cx="838200" cy="276999"/>
          </a:xfrm>
          <a:prstGeom prst="rect">
            <a:avLst/>
          </a:prstGeom>
          <a:noFill/>
        </p:spPr>
        <p:txBody>
          <a:bodyPr wrap="square" rtlCol="0">
            <a:spAutoFit/>
          </a:bodyPr>
          <a:lstStyle/>
          <a:p>
            <a:r>
              <a:rPr lang="en-US" sz="1200" dirty="0" smtClean="0"/>
              <a:t>103,248</a:t>
            </a:r>
            <a:endParaRPr lang="en-US" sz="1200" dirty="0"/>
          </a:p>
        </p:txBody>
      </p:sp>
      <p:sp>
        <p:nvSpPr>
          <p:cNvPr id="47" name="TextBox 46"/>
          <p:cNvSpPr txBox="1"/>
          <p:nvPr/>
        </p:nvSpPr>
        <p:spPr>
          <a:xfrm>
            <a:off x="4193894" y="4648199"/>
            <a:ext cx="838200" cy="276999"/>
          </a:xfrm>
          <a:prstGeom prst="rect">
            <a:avLst/>
          </a:prstGeom>
          <a:noFill/>
        </p:spPr>
        <p:txBody>
          <a:bodyPr wrap="square" rtlCol="0">
            <a:spAutoFit/>
          </a:bodyPr>
          <a:lstStyle/>
          <a:p>
            <a:r>
              <a:rPr lang="en-US" sz="1200" dirty="0" smtClean="0"/>
              <a:t>103,503</a:t>
            </a:r>
            <a:endParaRPr lang="en-US" sz="1200" dirty="0"/>
          </a:p>
        </p:txBody>
      </p:sp>
      <p:sp>
        <p:nvSpPr>
          <p:cNvPr id="48" name="TextBox 47"/>
          <p:cNvSpPr txBox="1"/>
          <p:nvPr/>
        </p:nvSpPr>
        <p:spPr>
          <a:xfrm>
            <a:off x="1981200" y="5168137"/>
            <a:ext cx="838200" cy="276999"/>
          </a:xfrm>
          <a:prstGeom prst="rect">
            <a:avLst/>
          </a:prstGeom>
          <a:noFill/>
        </p:spPr>
        <p:txBody>
          <a:bodyPr wrap="square" rtlCol="0">
            <a:spAutoFit/>
          </a:bodyPr>
          <a:lstStyle/>
          <a:p>
            <a:r>
              <a:rPr lang="en-US" sz="1200" dirty="0" smtClean="0"/>
              <a:t>104,403</a:t>
            </a:r>
            <a:endParaRPr lang="en-US" sz="1200" dirty="0"/>
          </a:p>
        </p:txBody>
      </p:sp>
      <p:sp>
        <p:nvSpPr>
          <p:cNvPr id="49" name="TextBox 48"/>
          <p:cNvSpPr txBox="1"/>
          <p:nvPr/>
        </p:nvSpPr>
        <p:spPr>
          <a:xfrm>
            <a:off x="4191000" y="5166211"/>
            <a:ext cx="838200" cy="276999"/>
          </a:xfrm>
          <a:prstGeom prst="rect">
            <a:avLst/>
          </a:prstGeom>
          <a:noFill/>
        </p:spPr>
        <p:txBody>
          <a:bodyPr wrap="square" rtlCol="0">
            <a:spAutoFit/>
          </a:bodyPr>
          <a:lstStyle/>
          <a:p>
            <a:r>
              <a:rPr lang="en-US" sz="1200" dirty="0" smtClean="0"/>
              <a:t>104,568</a:t>
            </a:r>
            <a:endParaRPr lang="en-US" sz="1200" dirty="0"/>
          </a:p>
        </p:txBody>
      </p:sp>
      <p:sp>
        <p:nvSpPr>
          <p:cNvPr id="50" name="TextBox 49"/>
          <p:cNvSpPr txBox="1"/>
          <p:nvPr/>
        </p:nvSpPr>
        <p:spPr>
          <a:xfrm>
            <a:off x="1981200" y="5443210"/>
            <a:ext cx="838200" cy="276999"/>
          </a:xfrm>
          <a:prstGeom prst="rect">
            <a:avLst/>
          </a:prstGeom>
          <a:noFill/>
        </p:spPr>
        <p:txBody>
          <a:bodyPr wrap="square" rtlCol="0">
            <a:spAutoFit/>
          </a:bodyPr>
          <a:lstStyle/>
          <a:p>
            <a:r>
              <a:rPr lang="en-US" sz="1200" dirty="0" smtClean="0"/>
              <a:t>104,568</a:t>
            </a:r>
            <a:endParaRPr lang="en-US" sz="1200" dirty="0"/>
          </a:p>
        </p:txBody>
      </p:sp>
      <p:sp>
        <p:nvSpPr>
          <p:cNvPr id="51" name="TextBox 50"/>
          <p:cNvSpPr txBox="1"/>
          <p:nvPr/>
        </p:nvSpPr>
        <p:spPr>
          <a:xfrm>
            <a:off x="4191000" y="5445136"/>
            <a:ext cx="838200" cy="276999"/>
          </a:xfrm>
          <a:prstGeom prst="rect">
            <a:avLst/>
          </a:prstGeom>
          <a:noFill/>
        </p:spPr>
        <p:txBody>
          <a:bodyPr wrap="square" rtlCol="0">
            <a:spAutoFit/>
          </a:bodyPr>
          <a:lstStyle/>
          <a:p>
            <a:r>
              <a:rPr lang="en-US" sz="1200" dirty="0" smtClean="0"/>
              <a:t>104,818</a:t>
            </a:r>
            <a:endParaRPr lang="en-US" sz="1200" dirty="0"/>
          </a:p>
        </p:txBody>
      </p:sp>
      <p:sp>
        <p:nvSpPr>
          <p:cNvPr id="52" name="TextBox 51"/>
          <p:cNvSpPr txBox="1"/>
          <p:nvPr/>
        </p:nvSpPr>
        <p:spPr>
          <a:xfrm>
            <a:off x="1185924" y="3840466"/>
            <a:ext cx="838200" cy="276999"/>
          </a:xfrm>
          <a:prstGeom prst="rect">
            <a:avLst/>
          </a:prstGeom>
          <a:noFill/>
        </p:spPr>
        <p:txBody>
          <a:bodyPr wrap="square" rtlCol="0">
            <a:spAutoFit/>
          </a:bodyPr>
          <a:lstStyle/>
          <a:p>
            <a:r>
              <a:rPr lang="en-US" sz="1200" dirty="0" smtClean="0"/>
              <a:t>Orlando</a:t>
            </a:r>
            <a:endParaRPr lang="en-US" sz="1200" dirty="0"/>
          </a:p>
        </p:txBody>
      </p:sp>
      <p:sp>
        <p:nvSpPr>
          <p:cNvPr id="53" name="TextBox 52"/>
          <p:cNvSpPr txBox="1"/>
          <p:nvPr/>
        </p:nvSpPr>
        <p:spPr>
          <a:xfrm>
            <a:off x="1185924" y="4371200"/>
            <a:ext cx="838200" cy="276999"/>
          </a:xfrm>
          <a:prstGeom prst="rect">
            <a:avLst/>
          </a:prstGeom>
          <a:noFill/>
        </p:spPr>
        <p:txBody>
          <a:bodyPr wrap="square" rtlCol="0">
            <a:spAutoFit/>
          </a:bodyPr>
          <a:lstStyle/>
          <a:p>
            <a:r>
              <a:rPr lang="en-US" sz="1200" dirty="0" smtClean="0"/>
              <a:t>Gulfport</a:t>
            </a:r>
            <a:endParaRPr lang="en-US" sz="1200" dirty="0"/>
          </a:p>
        </p:txBody>
      </p:sp>
      <p:sp>
        <p:nvSpPr>
          <p:cNvPr id="55" name="TextBox 54"/>
          <p:cNvSpPr txBox="1"/>
          <p:nvPr/>
        </p:nvSpPr>
        <p:spPr>
          <a:xfrm>
            <a:off x="1212930" y="5445136"/>
            <a:ext cx="838200" cy="276999"/>
          </a:xfrm>
          <a:prstGeom prst="rect">
            <a:avLst/>
          </a:prstGeom>
          <a:noFill/>
        </p:spPr>
        <p:txBody>
          <a:bodyPr wrap="square" rtlCol="0">
            <a:spAutoFit/>
          </a:bodyPr>
          <a:lstStyle/>
          <a:p>
            <a:r>
              <a:rPr lang="en-US" sz="1200" dirty="0" smtClean="0"/>
              <a:t>Phoenix</a:t>
            </a:r>
            <a:endParaRPr lang="en-US" sz="1200" dirty="0"/>
          </a:p>
        </p:txBody>
      </p:sp>
      <p:sp>
        <p:nvSpPr>
          <p:cNvPr id="56" name="TextBox 55"/>
          <p:cNvSpPr txBox="1"/>
          <p:nvPr/>
        </p:nvSpPr>
        <p:spPr>
          <a:xfrm>
            <a:off x="4191000" y="5715000"/>
            <a:ext cx="838200" cy="276999"/>
          </a:xfrm>
          <a:prstGeom prst="rect">
            <a:avLst/>
          </a:prstGeom>
          <a:noFill/>
        </p:spPr>
        <p:txBody>
          <a:bodyPr wrap="square" rtlCol="0">
            <a:spAutoFit/>
          </a:bodyPr>
          <a:lstStyle/>
          <a:p>
            <a:r>
              <a:rPr lang="en-US" sz="1200" dirty="0" smtClean="0"/>
              <a:t>104,818</a:t>
            </a:r>
            <a:endParaRPr lang="en-US" sz="1200" dirty="0"/>
          </a:p>
        </p:txBody>
      </p:sp>
      <p:sp>
        <p:nvSpPr>
          <p:cNvPr id="57" name="TextBox 56"/>
          <p:cNvSpPr txBox="1"/>
          <p:nvPr/>
        </p:nvSpPr>
        <p:spPr>
          <a:xfrm>
            <a:off x="4191000" y="6019800"/>
            <a:ext cx="609600" cy="261610"/>
          </a:xfrm>
          <a:prstGeom prst="rect">
            <a:avLst/>
          </a:prstGeom>
          <a:noFill/>
        </p:spPr>
        <p:txBody>
          <a:bodyPr wrap="square" rtlCol="0">
            <a:spAutoFit/>
          </a:bodyPr>
          <a:lstStyle/>
          <a:p>
            <a:r>
              <a:rPr lang="en-US" sz="1100" dirty="0" smtClean="0"/>
              <a:t>4,318</a:t>
            </a:r>
            <a:endParaRPr lang="en-US" sz="1100" dirty="0"/>
          </a:p>
        </p:txBody>
      </p:sp>
      <p:sp>
        <p:nvSpPr>
          <p:cNvPr id="58" name="TextBox 57"/>
          <p:cNvSpPr txBox="1"/>
          <p:nvPr/>
        </p:nvSpPr>
        <p:spPr>
          <a:xfrm>
            <a:off x="6096000" y="6019800"/>
            <a:ext cx="609600" cy="261610"/>
          </a:xfrm>
          <a:prstGeom prst="rect">
            <a:avLst/>
          </a:prstGeom>
          <a:noFill/>
        </p:spPr>
        <p:txBody>
          <a:bodyPr wrap="square" rtlCol="0">
            <a:spAutoFit/>
          </a:bodyPr>
          <a:lstStyle/>
          <a:p>
            <a:r>
              <a:rPr lang="en-US" sz="1100" dirty="0" smtClean="0"/>
              <a:t>3,861</a:t>
            </a:r>
            <a:endParaRPr lang="en-US" sz="1100" dirty="0"/>
          </a:p>
        </p:txBody>
      </p:sp>
      <p:sp>
        <p:nvSpPr>
          <p:cNvPr id="59" name="TextBox 58"/>
          <p:cNvSpPr txBox="1"/>
          <p:nvPr/>
        </p:nvSpPr>
        <p:spPr>
          <a:xfrm>
            <a:off x="6096000" y="2550094"/>
            <a:ext cx="457200" cy="261610"/>
          </a:xfrm>
          <a:prstGeom prst="rect">
            <a:avLst/>
          </a:prstGeom>
          <a:noFill/>
        </p:spPr>
        <p:txBody>
          <a:bodyPr wrap="square" rtlCol="0">
            <a:spAutoFit/>
          </a:bodyPr>
          <a:lstStyle/>
          <a:p>
            <a:r>
              <a:rPr lang="en-US" sz="1100" dirty="0" smtClean="0"/>
              <a:t>250</a:t>
            </a:r>
            <a:endParaRPr lang="en-US" sz="1100" dirty="0"/>
          </a:p>
        </p:txBody>
      </p:sp>
      <p:sp>
        <p:nvSpPr>
          <p:cNvPr id="60" name="TextBox 59"/>
          <p:cNvSpPr txBox="1"/>
          <p:nvPr/>
        </p:nvSpPr>
        <p:spPr>
          <a:xfrm>
            <a:off x="6096000" y="2786390"/>
            <a:ext cx="457200" cy="261610"/>
          </a:xfrm>
          <a:prstGeom prst="rect">
            <a:avLst/>
          </a:prstGeom>
          <a:noFill/>
        </p:spPr>
        <p:txBody>
          <a:bodyPr wrap="square" rtlCol="0">
            <a:spAutoFit/>
          </a:bodyPr>
          <a:lstStyle/>
          <a:p>
            <a:r>
              <a:rPr lang="en-US" sz="1100" dirty="0" smtClean="0"/>
              <a:t>100</a:t>
            </a:r>
            <a:endParaRPr lang="en-US" sz="1100" dirty="0"/>
          </a:p>
        </p:txBody>
      </p:sp>
      <p:sp>
        <p:nvSpPr>
          <p:cNvPr id="61" name="TextBox 60"/>
          <p:cNvSpPr txBox="1"/>
          <p:nvPr/>
        </p:nvSpPr>
        <p:spPr>
          <a:xfrm>
            <a:off x="6096000" y="3319790"/>
            <a:ext cx="457200" cy="261610"/>
          </a:xfrm>
          <a:prstGeom prst="rect">
            <a:avLst/>
          </a:prstGeom>
          <a:noFill/>
        </p:spPr>
        <p:txBody>
          <a:bodyPr wrap="square" rtlCol="0">
            <a:spAutoFit/>
          </a:bodyPr>
          <a:lstStyle/>
          <a:p>
            <a:r>
              <a:rPr lang="en-US" sz="1100" dirty="0" smtClean="0"/>
              <a:t>88</a:t>
            </a:r>
            <a:endParaRPr lang="en-US" sz="1100" dirty="0"/>
          </a:p>
        </p:txBody>
      </p:sp>
      <p:sp>
        <p:nvSpPr>
          <p:cNvPr id="62" name="TextBox 61"/>
          <p:cNvSpPr txBox="1"/>
          <p:nvPr/>
        </p:nvSpPr>
        <p:spPr>
          <a:xfrm>
            <a:off x="6096000" y="3048000"/>
            <a:ext cx="609600" cy="261610"/>
          </a:xfrm>
          <a:prstGeom prst="rect">
            <a:avLst/>
          </a:prstGeom>
          <a:noFill/>
        </p:spPr>
        <p:txBody>
          <a:bodyPr wrap="square" rtlCol="0">
            <a:spAutoFit/>
          </a:bodyPr>
          <a:lstStyle/>
          <a:p>
            <a:r>
              <a:rPr lang="en-US" sz="1100" dirty="0" smtClean="0"/>
              <a:t>1220</a:t>
            </a:r>
            <a:endParaRPr lang="en-US" sz="1100" dirty="0"/>
          </a:p>
        </p:txBody>
      </p:sp>
      <p:sp>
        <p:nvSpPr>
          <p:cNvPr id="63" name="TextBox 62"/>
          <p:cNvSpPr txBox="1"/>
          <p:nvPr/>
        </p:nvSpPr>
        <p:spPr>
          <a:xfrm>
            <a:off x="6096000" y="3624590"/>
            <a:ext cx="457200" cy="261610"/>
          </a:xfrm>
          <a:prstGeom prst="rect">
            <a:avLst/>
          </a:prstGeom>
          <a:noFill/>
        </p:spPr>
        <p:txBody>
          <a:bodyPr wrap="square" rtlCol="0">
            <a:spAutoFit/>
          </a:bodyPr>
          <a:lstStyle/>
          <a:p>
            <a:r>
              <a:rPr lang="en-US" sz="1100" dirty="0" smtClean="0"/>
              <a:t>70</a:t>
            </a:r>
            <a:endParaRPr lang="en-US" sz="1100" dirty="0"/>
          </a:p>
        </p:txBody>
      </p:sp>
      <p:sp>
        <p:nvSpPr>
          <p:cNvPr id="64" name="TextBox 63"/>
          <p:cNvSpPr txBox="1"/>
          <p:nvPr/>
        </p:nvSpPr>
        <p:spPr>
          <a:xfrm>
            <a:off x="6096000" y="3853190"/>
            <a:ext cx="457200" cy="261610"/>
          </a:xfrm>
          <a:prstGeom prst="rect">
            <a:avLst/>
          </a:prstGeom>
          <a:noFill/>
        </p:spPr>
        <p:txBody>
          <a:bodyPr wrap="square" rtlCol="0">
            <a:spAutoFit/>
          </a:bodyPr>
          <a:lstStyle/>
          <a:p>
            <a:r>
              <a:rPr lang="en-US" sz="1100" dirty="0" smtClean="0"/>
              <a:t>475</a:t>
            </a:r>
            <a:endParaRPr lang="en-US" sz="1100" dirty="0"/>
          </a:p>
        </p:txBody>
      </p:sp>
      <p:sp>
        <p:nvSpPr>
          <p:cNvPr id="65" name="TextBox 64"/>
          <p:cNvSpPr txBox="1"/>
          <p:nvPr/>
        </p:nvSpPr>
        <p:spPr>
          <a:xfrm>
            <a:off x="6096000" y="4386590"/>
            <a:ext cx="457200" cy="261610"/>
          </a:xfrm>
          <a:prstGeom prst="rect">
            <a:avLst/>
          </a:prstGeom>
          <a:noFill/>
        </p:spPr>
        <p:txBody>
          <a:bodyPr wrap="square" rtlCol="0">
            <a:spAutoFit/>
          </a:bodyPr>
          <a:lstStyle/>
          <a:p>
            <a:r>
              <a:rPr lang="en-US" sz="1100" dirty="0" smtClean="0"/>
              <a:t>88</a:t>
            </a:r>
            <a:endParaRPr lang="en-US" sz="1100" dirty="0"/>
          </a:p>
        </p:txBody>
      </p:sp>
      <p:sp>
        <p:nvSpPr>
          <p:cNvPr id="66" name="TextBox 65"/>
          <p:cNvSpPr txBox="1"/>
          <p:nvPr/>
        </p:nvSpPr>
        <p:spPr>
          <a:xfrm>
            <a:off x="6096000" y="4691390"/>
            <a:ext cx="457200" cy="261610"/>
          </a:xfrm>
          <a:prstGeom prst="rect">
            <a:avLst/>
          </a:prstGeom>
          <a:noFill/>
        </p:spPr>
        <p:txBody>
          <a:bodyPr wrap="square" rtlCol="0">
            <a:spAutoFit/>
          </a:bodyPr>
          <a:lstStyle/>
          <a:p>
            <a:r>
              <a:rPr lang="en-US" sz="1100" dirty="0" smtClean="0"/>
              <a:t>255</a:t>
            </a:r>
            <a:endParaRPr lang="en-US" sz="1100" dirty="0"/>
          </a:p>
        </p:txBody>
      </p:sp>
      <p:sp>
        <p:nvSpPr>
          <p:cNvPr id="67" name="TextBox 66"/>
          <p:cNvSpPr txBox="1"/>
          <p:nvPr/>
        </p:nvSpPr>
        <p:spPr>
          <a:xfrm>
            <a:off x="6096000" y="4919990"/>
            <a:ext cx="457200" cy="261610"/>
          </a:xfrm>
          <a:prstGeom prst="rect">
            <a:avLst/>
          </a:prstGeom>
          <a:noFill/>
        </p:spPr>
        <p:txBody>
          <a:bodyPr wrap="square" rtlCol="0">
            <a:spAutoFit/>
          </a:bodyPr>
          <a:lstStyle/>
          <a:p>
            <a:r>
              <a:rPr lang="en-US" sz="1100" dirty="0" smtClean="0"/>
              <a:t>900</a:t>
            </a:r>
            <a:endParaRPr lang="en-US" sz="1100" dirty="0"/>
          </a:p>
        </p:txBody>
      </p:sp>
      <p:sp>
        <p:nvSpPr>
          <p:cNvPr id="68" name="TextBox 67"/>
          <p:cNvSpPr txBox="1"/>
          <p:nvPr/>
        </p:nvSpPr>
        <p:spPr>
          <a:xfrm>
            <a:off x="6096000" y="5181600"/>
            <a:ext cx="457200" cy="261610"/>
          </a:xfrm>
          <a:prstGeom prst="rect">
            <a:avLst/>
          </a:prstGeom>
          <a:noFill/>
        </p:spPr>
        <p:txBody>
          <a:bodyPr wrap="square" rtlCol="0">
            <a:spAutoFit/>
          </a:bodyPr>
          <a:lstStyle/>
          <a:p>
            <a:r>
              <a:rPr lang="en-US" sz="1100" dirty="0" smtClean="0"/>
              <a:t>165</a:t>
            </a:r>
            <a:endParaRPr lang="en-US" sz="1100" dirty="0"/>
          </a:p>
        </p:txBody>
      </p:sp>
      <p:sp>
        <p:nvSpPr>
          <p:cNvPr id="69" name="TextBox 68"/>
          <p:cNvSpPr txBox="1"/>
          <p:nvPr/>
        </p:nvSpPr>
        <p:spPr>
          <a:xfrm>
            <a:off x="6096000" y="5445136"/>
            <a:ext cx="457200" cy="261610"/>
          </a:xfrm>
          <a:prstGeom prst="rect">
            <a:avLst/>
          </a:prstGeom>
          <a:noFill/>
        </p:spPr>
        <p:txBody>
          <a:bodyPr wrap="square" rtlCol="0">
            <a:spAutoFit/>
          </a:bodyPr>
          <a:lstStyle/>
          <a:p>
            <a:r>
              <a:rPr lang="en-US" sz="1100" dirty="0" smtClean="0"/>
              <a:t>250</a:t>
            </a:r>
            <a:endParaRPr lang="en-US" sz="1100" dirty="0"/>
          </a:p>
        </p:txBody>
      </p:sp>
      <p:sp>
        <p:nvSpPr>
          <p:cNvPr id="70" name="TextBox 69"/>
          <p:cNvSpPr txBox="1"/>
          <p:nvPr/>
        </p:nvSpPr>
        <p:spPr>
          <a:xfrm>
            <a:off x="4163993" y="4912295"/>
            <a:ext cx="838200" cy="276999"/>
          </a:xfrm>
          <a:prstGeom prst="rect">
            <a:avLst/>
          </a:prstGeom>
          <a:noFill/>
        </p:spPr>
        <p:txBody>
          <a:bodyPr wrap="square" rtlCol="0">
            <a:spAutoFit/>
          </a:bodyPr>
          <a:lstStyle/>
          <a:p>
            <a:r>
              <a:rPr lang="en-US" sz="1200" dirty="0" smtClean="0"/>
              <a:t>104,403</a:t>
            </a:r>
            <a:endParaRPr lang="en-US" sz="1200" dirty="0"/>
          </a:p>
        </p:txBody>
      </p:sp>
      <p:sp>
        <p:nvSpPr>
          <p:cNvPr id="71" name="TextBox 70"/>
          <p:cNvSpPr txBox="1"/>
          <p:nvPr/>
        </p:nvSpPr>
        <p:spPr>
          <a:xfrm>
            <a:off x="1981200" y="4904601"/>
            <a:ext cx="838200" cy="276999"/>
          </a:xfrm>
          <a:prstGeom prst="rect">
            <a:avLst/>
          </a:prstGeom>
          <a:noFill/>
        </p:spPr>
        <p:txBody>
          <a:bodyPr wrap="square" rtlCol="0">
            <a:spAutoFit/>
          </a:bodyPr>
          <a:lstStyle/>
          <a:p>
            <a:r>
              <a:rPr lang="en-US" sz="1200" dirty="0" smtClean="0"/>
              <a:t>103,503</a:t>
            </a:r>
            <a:endParaRPr lang="en-US" sz="1200" dirty="0"/>
          </a:p>
        </p:txBody>
      </p:sp>
      <p:sp>
        <p:nvSpPr>
          <p:cNvPr id="72" name="TextBox 71"/>
          <p:cNvSpPr txBox="1"/>
          <p:nvPr/>
        </p:nvSpPr>
        <p:spPr>
          <a:xfrm>
            <a:off x="685800" y="2827093"/>
            <a:ext cx="533400" cy="261610"/>
          </a:xfrm>
          <a:prstGeom prst="rect">
            <a:avLst/>
          </a:prstGeom>
          <a:noFill/>
        </p:spPr>
        <p:txBody>
          <a:bodyPr wrap="square" rtlCol="0">
            <a:spAutoFit/>
          </a:bodyPr>
          <a:lstStyle/>
          <a:p>
            <a:r>
              <a:rPr lang="en-US" sz="1100" dirty="0" smtClean="0"/>
              <a:t>4/13</a:t>
            </a:r>
            <a:endParaRPr lang="en-US" sz="1100" dirty="0"/>
          </a:p>
        </p:txBody>
      </p:sp>
      <p:sp>
        <p:nvSpPr>
          <p:cNvPr id="73" name="TextBox 72"/>
          <p:cNvSpPr txBox="1"/>
          <p:nvPr/>
        </p:nvSpPr>
        <p:spPr>
          <a:xfrm>
            <a:off x="685800" y="3096398"/>
            <a:ext cx="533400" cy="261610"/>
          </a:xfrm>
          <a:prstGeom prst="rect">
            <a:avLst/>
          </a:prstGeom>
          <a:noFill/>
        </p:spPr>
        <p:txBody>
          <a:bodyPr wrap="square" rtlCol="0">
            <a:spAutoFit/>
          </a:bodyPr>
          <a:lstStyle/>
          <a:p>
            <a:r>
              <a:rPr lang="en-US" sz="1100" dirty="0" smtClean="0"/>
              <a:t>4/14</a:t>
            </a:r>
            <a:endParaRPr lang="en-US" sz="1100" dirty="0"/>
          </a:p>
        </p:txBody>
      </p:sp>
      <p:sp>
        <p:nvSpPr>
          <p:cNvPr id="74" name="TextBox 73"/>
          <p:cNvSpPr txBox="1"/>
          <p:nvPr/>
        </p:nvSpPr>
        <p:spPr>
          <a:xfrm>
            <a:off x="685800" y="3352800"/>
            <a:ext cx="533400" cy="261610"/>
          </a:xfrm>
          <a:prstGeom prst="rect">
            <a:avLst/>
          </a:prstGeom>
          <a:noFill/>
        </p:spPr>
        <p:txBody>
          <a:bodyPr wrap="square" rtlCol="0">
            <a:spAutoFit/>
          </a:bodyPr>
          <a:lstStyle/>
          <a:p>
            <a:r>
              <a:rPr lang="en-US" sz="1100" dirty="0" smtClean="0"/>
              <a:t>4/14</a:t>
            </a:r>
            <a:endParaRPr lang="en-US" sz="1100" dirty="0"/>
          </a:p>
        </p:txBody>
      </p:sp>
      <p:sp>
        <p:nvSpPr>
          <p:cNvPr id="75" name="TextBox 74"/>
          <p:cNvSpPr txBox="1"/>
          <p:nvPr/>
        </p:nvSpPr>
        <p:spPr>
          <a:xfrm>
            <a:off x="685800" y="3575504"/>
            <a:ext cx="533400" cy="261610"/>
          </a:xfrm>
          <a:prstGeom prst="rect">
            <a:avLst/>
          </a:prstGeom>
          <a:noFill/>
        </p:spPr>
        <p:txBody>
          <a:bodyPr wrap="square" rtlCol="0">
            <a:spAutoFit/>
          </a:bodyPr>
          <a:lstStyle/>
          <a:p>
            <a:r>
              <a:rPr lang="en-US" sz="1100" dirty="0" smtClean="0"/>
              <a:t>4/15</a:t>
            </a:r>
            <a:endParaRPr lang="en-US" sz="1100" dirty="0"/>
          </a:p>
        </p:txBody>
      </p:sp>
      <p:sp>
        <p:nvSpPr>
          <p:cNvPr id="76" name="TextBox 75"/>
          <p:cNvSpPr txBox="1"/>
          <p:nvPr/>
        </p:nvSpPr>
        <p:spPr>
          <a:xfrm>
            <a:off x="685800" y="3837114"/>
            <a:ext cx="533400" cy="261610"/>
          </a:xfrm>
          <a:prstGeom prst="rect">
            <a:avLst/>
          </a:prstGeom>
          <a:noFill/>
        </p:spPr>
        <p:txBody>
          <a:bodyPr wrap="square" rtlCol="0">
            <a:spAutoFit/>
          </a:bodyPr>
          <a:lstStyle/>
          <a:p>
            <a:r>
              <a:rPr lang="en-US" sz="1100" dirty="0" smtClean="0"/>
              <a:t>4/15</a:t>
            </a:r>
            <a:endParaRPr lang="en-US" sz="1100" dirty="0"/>
          </a:p>
        </p:txBody>
      </p:sp>
      <p:sp>
        <p:nvSpPr>
          <p:cNvPr id="77" name="TextBox 76"/>
          <p:cNvSpPr txBox="1"/>
          <p:nvPr/>
        </p:nvSpPr>
        <p:spPr>
          <a:xfrm>
            <a:off x="685800" y="4358789"/>
            <a:ext cx="533400" cy="261610"/>
          </a:xfrm>
          <a:prstGeom prst="rect">
            <a:avLst/>
          </a:prstGeom>
          <a:noFill/>
        </p:spPr>
        <p:txBody>
          <a:bodyPr wrap="square" rtlCol="0">
            <a:spAutoFit/>
          </a:bodyPr>
          <a:lstStyle/>
          <a:p>
            <a:r>
              <a:rPr lang="en-US" sz="1100" dirty="0" smtClean="0"/>
              <a:t>4/20</a:t>
            </a:r>
            <a:endParaRPr lang="en-US" sz="1100" dirty="0"/>
          </a:p>
        </p:txBody>
      </p:sp>
      <p:sp>
        <p:nvSpPr>
          <p:cNvPr id="78" name="TextBox 77"/>
          <p:cNvSpPr txBox="1"/>
          <p:nvPr/>
        </p:nvSpPr>
        <p:spPr>
          <a:xfrm>
            <a:off x="685800" y="4658572"/>
            <a:ext cx="533400" cy="261610"/>
          </a:xfrm>
          <a:prstGeom prst="rect">
            <a:avLst/>
          </a:prstGeom>
          <a:noFill/>
        </p:spPr>
        <p:txBody>
          <a:bodyPr wrap="square" rtlCol="0">
            <a:spAutoFit/>
          </a:bodyPr>
          <a:lstStyle/>
          <a:p>
            <a:r>
              <a:rPr lang="en-US" sz="1100" dirty="0" smtClean="0"/>
              <a:t>4/20</a:t>
            </a:r>
            <a:endParaRPr lang="en-US" sz="1100" dirty="0"/>
          </a:p>
        </p:txBody>
      </p:sp>
      <p:sp>
        <p:nvSpPr>
          <p:cNvPr id="79" name="TextBox 78"/>
          <p:cNvSpPr txBox="1"/>
          <p:nvPr/>
        </p:nvSpPr>
        <p:spPr>
          <a:xfrm>
            <a:off x="677118" y="4902467"/>
            <a:ext cx="533400" cy="261610"/>
          </a:xfrm>
          <a:prstGeom prst="rect">
            <a:avLst/>
          </a:prstGeom>
          <a:noFill/>
        </p:spPr>
        <p:txBody>
          <a:bodyPr wrap="square" rtlCol="0">
            <a:spAutoFit/>
          </a:bodyPr>
          <a:lstStyle/>
          <a:p>
            <a:r>
              <a:rPr lang="en-US" sz="1100" dirty="0" smtClean="0"/>
              <a:t>4/21</a:t>
            </a:r>
            <a:endParaRPr lang="en-US" sz="1100" dirty="0"/>
          </a:p>
        </p:txBody>
      </p:sp>
      <p:sp>
        <p:nvSpPr>
          <p:cNvPr id="80" name="TextBox 79"/>
          <p:cNvSpPr txBox="1"/>
          <p:nvPr/>
        </p:nvSpPr>
        <p:spPr>
          <a:xfrm>
            <a:off x="686281" y="5197181"/>
            <a:ext cx="533400" cy="261610"/>
          </a:xfrm>
          <a:prstGeom prst="rect">
            <a:avLst/>
          </a:prstGeom>
          <a:noFill/>
        </p:spPr>
        <p:txBody>
          <a:bodyPr wrap="square" rtlCol="0">
            <a:spAutoFit/>
          </a:bodyPr>
          <a:lstStyle/>
          <a:p>
            <a:r>
              <a:rPr lang="en-US" sz="1100" dirty="0" smtClean="0"/>
              <a:t>4/22</a:t>
            </a:r>
            <a:endParaRPr lang="en-US" sz="1100" dirty="0"/>
          </a:p>
        </p:txBody>
      </p:sp>
      <p:sp>
        <p:nvSpPr>
          <p:cNvPr id="81" name="TextBox 80"/>
          <p:cNvSpPr txBox="1"/>
          <p:nvPr/>
        </p:nvSpPr>
        <p:spPr>
          <a:xfrm>
            <a:off x="677118" y="5460525"/>
            <a:ext cx="533400" cy="261610"/>
          </a:xfrm>
          <a:prstGeom prst="rect">
            <a:avLst/>
          </a:prstGeom>
          <a:noFill/>
        </p:spPr>
        <p:txBody>
          <a:bodyPr wrap="square" rtlCol="0">
            <a:spAutoFit/>
          </a:bodyPr>
          <a:lstStyle/>
          <a:p>
            <a:r>
              <a:rPr lang="en-US" sz="1100" dirty="0" smtClean="0"/>
              <a:t>4/22</a:t>
            </a:r>
            <a:endParaRPr lang="en-US" sz="1100" dirty="0"/>
          </a:p>
        </p:txBody>
      </p:sp>
      <p:sp>
        <p:nvSpPr>
          <p:cNvPr id="82" name="TextBox 81"/>
          <p:cNvSpPr txBox="1"/>
          <p:nvPr/>
        </p:nvSpPr>
        <p:spPr>
          <a:xfrm>
            <a:off x="1187852" y="4117466"/>
            <a:ext cx="1402947" cy="276999"/>
          </a:xfrm>
          <a:prstGeom prst="rect">
            <a:avLst/>
          </a:prstGeom>
          <a:noFill/>
        </p:spPr>
        <p:txBody>
          <a:bodyPr wrap="square" rtlCol="0">
            <a:spAutoFit/>
          </a:bodyPr>
          <a:lstStyle/>
          <a:p>
            <a:r>
              <a:rPr lang="en-US" sz="1200" dirty="0" smtClean="0"/>
              <a:t>Return trip below</a:t>
            </a:r>
            <a:endParaRPr lang="en-US" sz="1200" dirty="0"/>
          </a:p>
        </p:txBody>
      </p:sp>
      <p:sp>
        <p:nvSpPr>
          <p:cNvPr id="83" name="TextBox 82"/>
          <p:cNvSpPr txBox="1"/>
          <p:nvPr/>
        </p:nvSpPr>
        <p:spPr>
          <a:xfrm>
            <a:off x="2743200" y="2555655"/>
            <a:ext cx="533400" cy="261610"/>
          </a:xfrm>
          <a:prstGeom prst="rect">
            <a:avLst/>
          </a:prstGeom>
          <a:noFill/>
        </p:spPr>
        <p:txBody>
          <a:bodyPr wrap="square" rtlCol="0">
            <a:spAutoFit/>
          </a:bodyPr>
          <a:lstStyle/>
          <a:p>
            <a:r>
              <a:rPr lang="en-US" sz="1100" dirty="0" smtClean="0"/>
              <a:t>I-10</a:t>
            </a:r>
            <a:endParaRPr lang="en-US" sz="1100" dirty="0"/>
          </a:p>
        </p:txBody>
      </p:sp>
      <p:sp>
        <p:nvSpPr>
          <p:cNvPr id="84" name="TextBox 83"/>
          <p:cNvSpPr txBox="1"/>
          <p:nvPr/>
        </p:nvSpPr>
        <p:spPr>
          <a:xfrm>
            <a:off x="2743200" y="2819400"/>
            <a:ext cx="533400" cy="261610"/>
          </a:xfrm>
          <a:prstGeom prst="rect">
            <a:avLst/>
          </a:prstGeom>
          <a:noFill/>
        </p:spPr>
        <p:txBody>
          <a:bodyPr wrap="square" rtlCol="0">
            <a:spAutoFit/>
          </a:bodyPr>
          <a:lstStyle/>
          <a:p>
            <a:r>
              <a:rPr lang="en-US" sz="1100" dirty="0" smtClean="0"/>
              <a:t>I-10</a:t>
            </a:r>
            <a:endParaRPr lang="en-US" sz="1100" dirty="0"/>
          </a:p>
        </p:txBody>
      </p:sp>
      <p:sp>
        <p:nvSpPr>
          <p:cNvPr id="85" name="TextBox 84"/>
          <p:cNvSpPr txBox="1"/>
          <p:nvPr/>
        </p:nvSpPr>
        <p:spPr>
          <a:xfrm>
            <a:off x="2743200" y="3067495"/>
            <a:ext cx="533400" cy="261610"/>
          </a:xfrm>
          <a:prstGeom prst="rect">
            <a:avLst/>
          </a:prstGeom>
          <a:noFill/>
        </p:spPr>
        <p:txBody>
          <a:bodyPr wrap="square" rtlCol="0">
            <a:spAutoFit/>
          </a:bodyPr>
          <a:lstStyle/>
          <a:p>
            <a:r>
              <a:rPr lang="en-US" sz="1100" dirty="0" smtClean="0"/>
              <a:t>I-10</a:t>
            </a:r>
            <a:endParaRPr lang="en-US" sz="1100" dirty="0"/>
          </a:p>
        </p:txBody>
      </p:sp>
      <p:sp>
        <p:nvSpPr>
          <p:cNvPr id="86" name="TextBox 85"/>
          <p:cNvSpPr txBox="1"/>
          <p:nvPr/>
        </p:nvSpPr>
        <p:spPr>
          <a:xfrm>
            <a:off x="2743200" y="3329105"/>
            <a:ext cx="533400" cy="261610"/>
          </a:xfrm>
          <a:prstGeom prst="rect">
            <a:avLst/>
          </a:prstGeom>
          <a:noFill/>
        </p:spPr>
        <p:txBody>
          <a:bodyPr wrap="square" rtlCol="0">
            <a:spAutoFit/>
          </a:bodyPr>
          <a:lstStyle/>
          <a:p>
            <a:r>
              <a:rPr lang="en-US" sz="1100" dirty="0" smtClean="0"/>
              <a:t>I-10</a:t>
            </a:r>
            <a:endParaRPr lang="en-US" sz="1100" dirty="0"/>
          </a:p>
        </p:txBody>
      </p:sp>
      <p:sp>
        <p:nvSpPr>
          <p:cNvPr id="87" name="TextBox 86"/>
          <p:cNvSpPr txBox="1"/>
          <p:nvPr/>
        </p:nvSpPr>
        <p:spPr>
          <a:xfrm>
            <a:off x="2743200" y="3624590"/>
            <a:ext cx="533400" cy="261610"/>
          </a:xfrm>
          <a:prstGeom prst="rect">
            <a:avLst/>
          </a:prstGeom>
          <a:noFill/>
        </p:spPr>
        <p:txBody>
          <a:bodyPr wrap="square" rtlCol="0">
            <a:spAutoFit/>
          </a:bodyPr>
          <a:lstStyle/>
          <a:p>
            <a:r>
              <a:rPr lang="en-US" sz="1100" dirty="0" smtClean="0"/>
              <a:t>I-10</a:t>
            </a:r>
            <a:endParaRPr lang="en-US" sz="1100" dirty="0"/>
          </a:p>
        </p:txBody>
      </p:sp>
      <p:sp>
        <p:nvSpPr>
          <p:cNvPr id="88" name="TextBox 87"/>
          <p:cNvSpPr txBox="1"/>
          <p:nvPr/>
        </p:nvSpPr>
        <p:spPr>
          <a:xfrm>
            <a:off x="2743200" y="3864849"/>
            <a:ext cx="762000" cy="261610"/>
          </a:xfrm>
          <a:prstGeom prst="rect">
            <a:avLst/>
          </a:prstGeom>
          <a:noFill/>
        </p:spPr>
        <p:txBody>
          <a:bodyPr wrap="square" rtlCol="0">
            <a:spAutoFit/>
          </a:bodyPr>
          <a:lstStyle/>
          <a:p>
            <a:r>
              <a:rPr lang="en-US" sz="1100" dirty="0" smtClean="0"/>
              <a:t>I-10, I-75</a:t>
            </a:r>
            <a:endParaRPr lang="en-US" sz="1100" dirty="0"/>
          </a:p>
        </p:txBody>
      </p:sp>
      <p:sp>
        <p:nvSpPr>
          <p:cNvPr id="89" name="TextBox 88"/>
          <p:cNvSpPr txBox="1"/>
          <p:nvPr/>
        </p:nvSpPr>
        <p:spPr>
          <a:xfrm>
            <a:off x="2755739" y="4373523"/>
            <a:ext cx="533400" cy="261610"/>
          </a:xfrm>
          <a:prstGeom prst="rect">
            <a:avLst/>
          </a:prstGeom>
          <a:noFill/>
        </p:spPr>
        <p:txBody>
          <a:bodyPr wrap="square" rtlCol="0">
            <a:spAutoFit/>
          </a:bodyPr>
          <a:lstStyle/>
          <a:p>
            <a:r>
              <a:rPr lang="en-US" sz="1100" dirty="0" smtClean="0"/>
              <a:t>I-10</a:t>
            </a:r>
            <a:endParaRPr lang="en-US" sz="1100" dirty="0"/>
          </a:p>
        </p:txBody>
      </p:sp>
      <p:sp>
        <p:nvSpPr>
          <p:cNvPr id="90" name="TextBox 89"/>
          <p:cNvSpPr txBox="1"/>
          <p:nvPr/>
        </p:nvSpPr>
        <p:spPr>
          <a:xfrm>
            <a:off x="2743200" y="4663588"/>
            <a:ext cx="533400" cy="261610"/>
          </a:xfrm>
          <a:prstGeom prst="rect">
            <a:avLst/>
          </a:prstGeom>
          <a:noFill/>
        </p:spPr>
        <p:txBody>
          <a:bodyPr wrap="square" rtlCol="0">
            <a:spAutoFit/>
          </a:bodyPr>
          <a:lstStyle/>
          <a:p>
            <a:r>
              <a:rPr lang="en-US" sz="1100" dirty="0" smtClean="0"/>
              <a:t>I-10</a:t>
            </a:r>
            <a:endParaRPr lang="en-US" sz="1100" dirty="0"/>
          </a:p>
        </p:txBody>
      </p:sp>
      <p:sp>
        <p:nvSpPr>
          <p:cNvPr id="91" name="TextBox 90"/>
          <p:cNvSpPr txBox="1"/>
          <p:nvPr/>
        </p:nvSpPr>
        <p:spPr>
          <a:xfrm>
            <a:off x="2743200" y="4943899"/>
            <a:ext cx="533400" cy="261610"/>
          </a:xfrm>
          <a:prstGeom prst="rect">
            <a:avLst/>
          </a:prstGeom>
          <a:noFill/>
        </p:spPr>
        <p:txBody>
          <a:bodyPr wrap="square" rtlCol="0">
            <a:spAutoFit/>
          </a:bodyPr>
          <a:lstStyle/>
          <a:p>
            <a:r>
              <a:rPr lang="en-US" sz="1100" dirty="0" smtClean="0"/>
              <a:t>I-10</a:t>
            </a:r>
            <a:endParaRPr lang="en-US" sz="1100" dirty="0"/>
          </a:p>
        </p:txBody>
      </p:sp>
      <p:sp>
        <p:nvSpPr>
          <p:cNvPr id="92" name="TextBox 91"/>
          <p:cNvSpPr txBox="1"/>
          <p:nvPr/>
        </p:nvSpPr>
        <p:spPr>
          <a:xfrm>
            <a:off x="2743200" y="5205509"/>
            <a:ext cx="533400" cy="261610"/>
          </a:xfrm>
          <a:prstGeom prst="rect">
            <a:avLst/>
          </a:prstGeom>
          <a:noFill/>
        </p:spPr>
        <p:txBody>
          <a:bodyPr wrap="square" rtlCol="0">
            <a:spAutoFit/>
          </a:bodyPr>
          <a:lstStyle/>
          <a:p>
            <a:r>
              <a:rPr lang="en-US" sz="1100" dirty="0" smtClean="0"/>
              <a:t>I-10</a:t>
            </a:r>
            <a:endParaRPr lang="en-US" sz="1100" dirty="0"/>
          </a:p>
        </p:txBody>
      </p:sp>
      <p:sp>
        <p:nvSpPr>
          <p:cNvPr id="93" name="TextBox 92"/>
          <p:cNvSpPr txBox="1"/>
          <p:nvPr/>
        </p:nvSpPr>
        <p:spPr>
          <a:xfrm>
            <a:off x="2743200" y="5453390"/>
            <a:ext cx="533400" cy="261610"/>
          </a:xfrm>
          <a:prstGeom prst="rect">
            <a:avLst/>
          </a:prstGeom>
          <a:noFill/>
        </p:spPr>
        <p:txBody>
          <a:bodyPr wrap="square" rtlCol="0">
            <a:spAutoFit/>
          </a:bodyPr>
          <a:lstStyle/>
          <a:p>
            <a:r>
              <a:rPr lang="en-US" sz="1100" dirty="0" smtClean="0"/>
              <a:t>I-10</a:t>
            </a:r>
            <a:endParaRPr lang="en-US" sz="1100" dirty="0"/>
          </a:p>
        </p:txBody>
      </p:sp>
      <p:sp>
        <p:nvSpPr>
          <p:cNvPr id="94" name="TextBox 93"/>
          <p:cNvSpPr txBox="1"/>
          <p:nvPr/>
        </p:nvSpPr>
        <p:spPr>
          <a:xfrm>
            <a:off x="4876800" y="2514600"/>
            <a:ext cx="457200" cy="261610"/>
          </a:xfrm>
          <a:prstGeom prst="rect">
            <a:avLst/>
          </a:prstGeom>
          <a:noFill/>
        </p:spPr>
        <p:txBody>
          <a:bodyPr wrap="square" rtlCol="0">
            <a:spAutoFit/>
          </a:bodyPr>
          <a:lstStyle/>
          <a:p>
            <a:r>
              <a:rPr lang="en-US" sz="1100" dirty="0" smtClean="0"/>
              <a:t>AZ</a:t>
            </a:r>
            <a:endParaRPr lang="en-US" sz="1100" dirty="0"/>
          </a:p>
        </p:txBody>
      </p:sp>
      <p:sp>
        <p:nvSpPr>
          <p:cNvPr id="95" name="TextBox 94"/>
          <p:cNvSpPr txBox="1"/>
          <p:nvPr/>
        </p:nvSpPr>
        <p:spPr>
          <a:xfrm>
            <a:off x="4876800" y="5445136"/>
            <a:ext cx="457200" cy="261610"/>
          </a:xfrm>
          <a:prstGeom prst="rect">
            <a:avLst/>
          </a:prstGeom>
          <a:noFill/>
        </p:spPr>
        <p:txBody>
          <a:bodyPr wrap="square" rtlCol="0">
            <a:spAutoFit/>
          </a:bodyPr>
          <a:lstStyle/>
          <a:p>
            <a:r>
              <a:rPr lang="en-US" sz="1100" dirty="0" smtClean="0"/>
              <a:t>AZ</a:t>
            </a:r>
            <a:endParaRPr lang="en-US" sz="1100" dirty="0"/>
          </a:p>
        </p:txBody>
      </p:sp>
      <p:sp>
        <p:nvSpPr>
          <p:cNvPr id="96" name="TextBox 95"/>
          <p:cNvSpPr txBox="1"/>
          <p:nvPr/>
        </p:nvSpPr>
        <p:spPr>
          <a:xfrm>
            <a:off x="4876800" y="2786390"/>
            <a:ext cx="457200" cy="261610"/>
          </a:xfrm>
          <a:prstGeom prst="rect">
            <a:avLst/>
          </a:prstGeom>
          <a:noFill/>
        </p:spPr>
        <p:txBody>
          <a:bodyPr wrap="square" rtlCol="0">
            <a:spAutoFit/>
          </a:bodyPr>
          <a:lstStyle/>
          <a:p>
            <a:r>
              <a:rPr lang="en-US" sz="1100" dirty="0" smtClean="0"/>
              <a:t>NM</a:t>
            </a:r>
            <a:endParaRPr lang="en-US" sz="1100" dirty="0"/>
          </a:p>
        </p:txBody>
      </p:sp>
      <p:sp>
        <p:nvSpPr>
          <p:cNvPr id="97" name="TextBox 96"/>
          <p:cNvSpPr txBox="1"/>
          <p:nvPr/>
        </p:nvSpPr>
        <p:spPr>
          <a:xfrm>
            <a:off x="4855097" y="5181600"/>
            <a:ext cx="457200" cy="261610"/>
          </a:xfrm>
          <a:prstGeom prst="rect">
            <a:avLst/>
          </a:prstGeom>
          <a:noFill/>
        </p:spPr>
        <p:txBody>
          <a:bodyPr wrap="square" rtlCol="0">
            <a:spAutoFit/>
          </a:bodyPr>
          <a:lstStyle/>
          <a:p>
            <a:r>
              <a:rPr lang="en-US" sz="1100" dirty="0" smtClean="0"/>
              <a:t>NM</a:t>
            </a:r>
            <a:endParaRPr lang="en-US" sz="1100" dirty="0"/>
          </a:p>
        </p:txBody>
      </p:sp>
      <p:sp>
        <p:nvSpPr>
          <p:cNvPr id="98" name="TextBox 97"/>
          <p:cNvSpPr txBox="1"/>
          <p:nvPr/>
        </p:nvSpPr>
        <p:spPr>
          <a:xfrm>
            <a:off x="4878247" y="3066156"/>
            <a:ext cx="457200" cy="261610"/>
          </a:xfrm>
          <a:prstGeom prst="rect">
            <a:avLst/>
          </a:prstGeom>
          <a:noFill/>
        </p:spPr>
        <p:txBody>
          <a:bodyPr wrap="square" rtlCol="0">
            <a:spAutoFit/>
          </a:bodyPr>
          <a:lstStyle/>
          <a:p>
            <a:r>
              <a:rPr lang="en-US" sz="1100" dirty="0" smtClean="0"/>
              <a:t>TX</a:t>
            </a:r>
            <a:endParaRPr lang="en-US" sz="1100" dirty="0"/>
          </a:p>
        </p:txBody>
      </p:sp>
      <p:sp>
        <p:nvSpPr>
          <p:cNvPr id="99" name="TextBox 98"/>
          <p:cNvSpPr txBox="1"/>
          <p:nvPr/>
        </p:nvSpPr>
        <p:spPr>
          <a:xfrm>
            <a:off x="4876800" y="4896714"/>
            <a:ext cx="457200" cy="261610"/>
          </a:xfrm>
          <a:prstGeom prst="rect">
            <a:avLst/>
          </a:prstGeom>
          <a:noFill/>
        </p:spPr>
        <p:txBody>
          <a:bodyPr wrap="square" rtlCol="0">
            <a:spAutoFit/>
          </a:bodyPr>
          <a:lstStyle/>
          <a:p>
            <a:r>
              <a:rPr lang="en-US" sz="1100" dirty="0" smtClean="0"/>
              <a:t>TX</a:t>
            </a:r>
            <a:endParaRPr lang="en-US" sz="1100" dirty="0"/>
          </a:p>
        </p:txBody>
      </p:sp>
      <p:sp>
        <p:nvSpPr>
          <p:cNvPr id="100" name="TextBox 99"/>
          <p:cNvSpPr txBox="1"/>
          <p:nvPr/>
        </p:nvSpPr>
        <p:spPr>
          <a:xfrm>
            <a:off x="4876800" y="3329105"/>
            <a:ext cx="457200" cy="261610"/>
          </a:xfrm>
          <a:prstGeom prst="rect">
            <a:avLst/>
          </a:prstGeom>
          <a:noFill/>
        </p:spPr>
        <p:txBody>
          <a:bodyPr wrap="square" rtlCol="0">
            <a:spAutoFit/>
          </a:bodyPr>
          <a:lstStyle/>
          <a:p>
            <a:r>
              <a:rPr lang="en-US" sz="1100" dirty="0" smtClean="0"/>
              <a:t>MS</a:t>
            </a:r>
            <a:endParaRPr lang="en-US" sz="1100" dirty="0"/>
          </a:p>
        </p:txBody>
      </p:sp>
      <p:sp>
        <p:nvSpPr>
          <p:cNvPr id="101" name="TextBox 100"/>
          <p:cNvSpPr txBox="1"/>
          <p:nvPr/>
        </p:nvSpPr>
        <p:spPr>
          <a:xfrm>
            <a:off x="4876800" y="4386590"/>
            <a:ext cx="457200" cy="261610"/>
          </a:xfrm>
          <a:prstGeom prst="rect">
            <a:avLst/>
          </a:prstGeom>
          <a:noFill/>
        </p:spPr>
        <p:txBody>
          <a:bodyPr wrap="square" rtlCol="0">
            <a:spAutoFit/>
          </a:bodyPr>
          <a:lstStyle/>
          <a:p>
            <a:r>
              <a:rPr lang="en-US" sz="1100" dirty="0" smtClean="0"/>
              <a:t>MS</a:t>
            </a:r>
            <a:endParaRPr lang="en-US" sz="1100" dirty="0"/>
          </a:p>
        </p:txBody>
      </p:sp>
      <p:sp>
        <p:nvSpPr>
          <p:cNvPr id="102" name="TextBox 101"/>
          <p:cNvSpPr txBox="1"/>
          <p:nvPr/>
        </p:nvSpPr>
        <p:spPr>
          <a:xfrm>
            <a:off x="4876800" y="3624590"/>
            <a:ext cx="457200" cy="261610"/>
          </a:xfrm>
          <a:prstGeom prst="rect">
            <a:avLst/>
          </a:prstGeom>
          <a:noFill/>
        </p:spPr>
        <p:txBody>
          <a:bodyPr wrap="square" rtlCol="0">
            <a:spAutoFit/>
          </a:bodyPr>
          <a:lstStyle/>
          <a:p>
            <a:r>
              <a:rPr lang="en-US" sz="1100" dirty="0" smtClean="0"/>
              <a:t>AL</a:t>
            </a:r>
            <a:endParaRPr lang="en-US" sz="1100" dirty="0"/>
          </a:p>
        </p:txBody>
      </p:sp>
      <p:sp>
        <p:nvSpPr>
          <p:cNvPr id="103" name="TextBox 102"/>
          <p:cNvSpPr txBox="1"/>
          <p:nvPr/>
        </p:nvSpPr>
        <p:spPr>
          <a:xfrm>
            <a:off x="4876800" y="4648200"/>
            <a:ext cx="457200" cy="261610"/>
          </a:xfrm>
          <a:prstGeom prst="rect">
            <a:avLst/>
          </a:prstGeom>
          <a:noFill/>
        </p:spPr>
        <p:txBody>
          <a:bodyPr wrap="square" rtlCol="0">
            <a:spAutoFit/>
          </a:bodyPr>
          <a:lstStyle/>
          <a:p>
            <a:r>
              <a:rPr lang="en-US" sz="1100" dirty="0" smtClean="0"/>
              <a:t>LA</a:t>
            </a:r>
            <a:endParaRPr lang="en-US" sz="1100" dirty="0"/>
          </a:p>
        </p:txBody>
      </p:sp>
      <p:sp>
        <p:nvSpPr>
          <p:cNvPr id="104" name="TextBox 103"/>
          <p:cNvSpPr txBox="1"/>
          <p:nvPr/>
        </p:nvSpPr>
        <p:spPr>
          <a:xfrm>
            <a:off x="4876800" y="3853190"/>
            <a:ext cx="457200" cy="261610"/>
          </a:xfrm>
          <a:prstGeom prst="rect">
            <a:avLst/>
          </a:prstGeom>
          <a:noFill/>
        </p:spPr>
        <p:txBody>
          <a:bodyPr wrap="square" rtlCol="0">
            <a:spAutoFit/>
          </a:bodyPr>
          <a:lstStyle/>
          <a:p>
            <a:r>
              <a:rPr lang="en-US" sz="1100" dirty="0"/>
              <a:t>F</a:t>
            </a:r>
            <a:r>
              <a:rPr lang="en-US" sz="1100" dirty="0" smtClean="0"/>
              <a:t>L</a:t>
            </a:r>
            <a:endParaRPr lang="en-US" sz="1100" dirty="0"/>
          </a:p>
        </p:txBody>
      </p:sp>
      <p:sp>
        <p:nvSpPr>
          <p:cNvPr id="105" name="TextBox 104"/>
          <p:cNvSpPr txBox="1"/>
          <p:nvPr/>
        </p:nvSpPr>
        <p:spPr>
          <a:xfrm>
            <a:off x="7162800" y="2543534"/>
            <a:ext cx="838200" cy="261610"/>
          </a:xfrm>
          <a:prstGeom prst="rect">
            <a:avLst/>
          </a:prstGeom>
          <a:noFill/>
        </p:spPr>
        <p:txBody>
          <a:bodyPr wrap="square" rtlCol="0">
            <a:spAutoFit/>
          </a:bodyPr>
          <a:lstStyle/>
          <a:p>
            <a:r>
              <a:rPr lang="en-US" sz="1100" dirty="0" smtClean="0"/>
              <a:t>Eloy</a:t>
            </a:r>
            <a:endParaRPr lang="en-US" sz="1100" dirty="0"/>
          </a:p>
        </p:txBody>
      </p:sp>
      <p:sp>
        <p:nvSpPr>
          <p:cNvPr id="106" name="TextBox 105"/>
          <p:cNvSpPr txBox="1"/>
          <p:nvPr/>
        </p:nvSpPr>
        <p:spPr>
          <a:xfrm>
            <a:off x="7193666" y="4928817"/>
            <a:ext cx="838200" cy="261610"/>
          </a:xfrm>
          <a:prstGeom prst="rect">
            <a:avLst/>
          </a:prstGeom>
          <a:noFill/>
        </p:spPr>
        <p:txBody>
          <a:bodyPr wrap="square" rtlCol="0">
            <a:spAutoFit/>
          </a:bodyPr>
          <a:lstStyle/>
          <a:p>
            <a:r>
              <a:rPr lang="en-US" sz="1100" dirty="0" smtClean="0"/>
              <a:t>Junction</a:t>
            </a:r>
            <a:endParaRPr lang="en-US" sz="1100" dirty="0"/>
          </a:p>
        </p:txBody>
      </p:sp>
      <p:sp>
        <p:nvSpPr>
          <p:cNvPr id="107" name="TextBox 106"/>
          <p:cNvSpPr txBox="1"/>
          <p:nvPr/>
        </p:nvSpPr>
        <p:spPr>
          <a:xfrm>
            <a:off x="7848600" y="4922542"/>
            <a:ext cx="457200" cy="261610"/>
          </a:xfrm>
          <a:prstGeom prst="rect">
            <a:avLst/>
          </a:prstGeom>
          <a:noFill/>
        </p:spPr>
        <p:txBody>
          <a:bodyPr wrap="square" rtlCol="0">
            <a:spAutoFit/>
          </a:bodyPr>
          <a:lstStyle/>
          <a:p>
            <a:r>
              <a:rPr lang="en-US" sz="1100" dirty="0" smtClean="0"/>
              <a:t>TX</a:t>
            </a:r>
            <a:endParaRPr lang="en-US" sz="1100" dirty="0"/>
          </a:p>
        </p:txBody>
      </p:sp>
      <p:sp>
        <p:nvSpPr>
          <p:cNvPr id="108" name="TextBox 107"/>
          <p:cNvSpPr txBox="1"/>
          <p:nvPr/>
        </p:nvSpPr>
        <p:spPr>
          <a:xfrm>
            <a:off x="7836543" y="2525367"/>
            <a:ext cx="457200" cy="261610"/>
          </a:xfrm>
          <a:prstGeom prst="rect">
            <a:avLst/>
          </a:prstGeom>
          <a:noFill/>
        </p:spPr>
        <p:txBody>
          <a:bodyPr wrap="square" rtlCol="0">
            <a:spAutoFit/>
          </a:bodyPr>
          <a:lstStyle/>
          <a:p>
            <a:r>
              <a:rPr lang="en-US" sz="1100" dirty="0" smtClean="0"/>
              <a:t>AZ</a:t>
            </a:r>
            <a:endParaRPr lang="en-US" sz="1100" dirty="0"/>
          </a:p>
        </p:txBody>
      </p:sp>
      <p:sp>
        <p:nvSpPr>
          <p:cNvPr id="109" name="TextBox 108"/>
          <p:cNvSpPr txBox="1"/>
          <p:nvPr/>
        </p:nvSpPr>
        <p:spPr>
          <a:xfrm>
            <a:off x="7848600" y="3329105"/>
            <a:ext cx="457200" cy="261610"/>
          </a:xfrm>
          <a:prstGeom prst="rect">
            <a:avLst/>
          </a:prstGeom>
          <a:noFill/>
        </p:spPr>
        <p:txBody>
          <a:bodyPr wrap="square" rtlCol="0">
            <a:spAutoFit/>
          </a:bodyPr>
          <a:lstStyle/>
          <a:p>
            <a:r>
              <a:rPr lang="en-US" sz="1100" dirty="0" smtClean="0"/>
              <a:t>MI</a:t>
            </a:r>
            <a:endParaRPr lang="en-US" sz="1100" dirty="0"/>
          </a:p>
        </p:txBody>
      </p:sp>
      <p:sp>
        <p:nvSpPr>
          <p:cNvPr id="110" name="TextBox 109"/>
          <p:cNvSpPr txBox="1"/>
          <p:nvPr/>
        </p:nvSpPr>
        <p:spPr>
          <a:xfrm>
            <a:off x="7162800" y="3331034"/>
            <a:ext cx="838200" cy="261610"/>
          </a:xfrm>
          <a:prstGeom prst="rect">
            <a:avLst/>
          </a:prstGeom>
          <a:noFill/>
        </p:spPr>
        <p:txBody>
          <a:bodyPr wrap="square" rtlCol="0">
            <a:spAutoFit/>
          </a:bodyPr>
          <a:lstStyle/>
          <a:p>
            <a:r>
              <a:rPr lang="en-US" sz="1100" dirty="0" smtClean="0"/>
              <a:t>Gulfport</a:t>
            </a:r>
            <a:endParaRPr lang="en-US" sz="1100" dirty="0"/>
          </a:p>
        </p:txBody>
      </p:sp>
      <p:sp>
        <p:nvSpPr>
          <p:cNvPr id="111" name="TextBox 110"/>
          <p:cNvSpPr txBox="1"/>
          <p:nvPr/>
        </p:nvSpPr>
        <p:spPr>
          <a:xfrm>
            <a:off x="6553200" y="4911834"/>
            <a:ext cx="838200" cy="261610"/>
          </a:xfrm>
          <a:prstGeom prst="rect">
            <a:avLst/>
          </a:prstGeom>
          <a:noFill/>
        </p:spPr>
        <p:txBody>
          <a:bodyPr wrap="square" rtlCol="0">
            <a:spAutoFit/>
          </a:bodyPr>
          <a:lstStyle/>
          <a:p>
            <a:r>
              <a:rPr lang="en-US" sz="1100" dirty="0" smtClean="0"/>
              <a:t>Love’s</a:t>
            </a:r>
            <a:endParaRPr lang="en-US" sz="1100" dirty="0"/>
          </a:p>
        </p:txBody>
      </p:sp>
      <p:sp>
        <p:nvSpPr>
          <p:cNvPr id="112" name="TextBox 111"/>
          <p:cNvSpPr txBox="1"/>
          <p:nvPr/>
        </p:nvSpPr>
        <p:spPr>
          <a:xfrm>
            <a:off x="6553200" y="3314700"/>
            <a:ext cx="838200" cy="261610"/>
          </a:xfrm>
          <a:prstGeom prst="rect">
            <a:avLst/>
          </a:prstGeom>
          <a:noFill/>
        </p:spPr>
        <p:txBody>
          <a:bodyPr wrap="square" rtlCol="0">
            <a:spAutoFit/>
          </a:bodyPr>
          <a:lstStyle/>
          <a:p>
            <a:r>
              <a:rPr lang="en-US" sz="1100" dirty="0" smtClean="0"/>
              <a:t>Flying J</a:t>
            </a:r>
            <a:endParaRPr lang="en-US" sz="1100" dirty="0"/>
          </a:p>
        </p:txBody>
      </p:sp>
      <p:sp>
        <p:nvSpPr>
          <p:cNvPr id="113" name="TextBox 112"/>
          <p:cNvSpPr txBox="1"/>
          <p:nvPr/>
        </p:nvSpPr>
        <p:spPr>
          <a:xfrm>
            <a:off x="6553200" y="2519593"/>
            <a:ext cx="838200" cy="261610"/>
          </a:xfrm>
          <a:prstGeom prst="rect">
            <a:avLst/>
          </a:prstGeom>
          <a:noFill/>
        </p:spPr>
        <p:txBody>
          <a:bodyPr wrap="square" rtlCol="0">
            <a:spAutoFit/>
          </a:bodyPr>
          <a:lstStyle/>
          <a:p>
            <a:r>
              <a:rPr lang="en-US" sz="1100" dirty="0" smtClean="0"/>
              <a:t>Pilot</a:t>
            </a:r>
            <a:endParaRPr lang="en-US" sz="1100" dirty="0"/>
          </a:p>
        </p:txBody>
      </p:sp>
      <p:sp>
        <p:nvSpPr>
          <p:cNvPr id="114" name="TextBox 113"/>
          <p:cNvSpPr txBox="1"/>
          <p:nvPr/>
        </p:nvSpPr>
        <p:spPr>
          <a:xfrm>
            <a:off x="8654005" y="2514600"/>
            <a:ext cx="457200" cy="261610"/>
          </a:xfrm>
          <a:prstGeom prst="rect">
            <a:avLst/>
          </a:prstGeom>
          <a:noFill/>
        </p:spPr>
        <p:txBody>
          <a:bodyPr wrap="square" rtlCol="0">
            <a:spAutoFit/>
          </a:bodyPr>
          <a:lstStyle/>
          <a:p>
            <a:r>
              <a:rPr lang="en-US" sz="1100" dirty="0"/>
              <a:t>1</a:t>
            </a:r>
            <a:r>
              <a:rPr lang="en-US" sz="1100" dirty="0" smtClean="0"/>
              <a:t>50</a:t>
            </a:r>
            <a:endParaRPr lang="en-US" sz="1100" dirty="0"/>
          </a:p>
        </p:txBody>
      </p:sp>
      <p:sp>
        <p:nvSpPr>
          <p:cNvPr id="115" name="TextBox 114"/>
          <p:cNvSpPr txBox="1"/>
          <p:nvPr/>
        </p:nvSpPr>
        <p:spPr>
          <a:xfrm>
            <a:off x="8654005" y="3326167"/>
            <a:ext cx="457200" cy="261610"/>
          </a:xfrm>
          <a:prstGeom prst="rect">
            <a:avLst/>
          </a:prstGeom>
          <a:noFill/>
        </p:spPr>
        <p:txBody>
          <a:bodyPr wrap="square" rtlCol="0">
            <a:spAutoFit/>
          </a:bodyPr>
          <a:lstStyle/>
          <a:p>
            <a:r>
              <a:rPr lang="en-US" sz="1100" dirty="0" smtClean="0"/>
              <a:t>71</a:t>
            </a:r>
            <a:endParaRPr lang="en-US" sz="1100" dirty="0"/>
          </a:p>
        </p:txBody>
      </p:sp>
      <p:sp>
        <p:nvSpPr>
          <p:cNvPr id="116" name="TextBox 115"/>
          <p:cNvSpPr txBox="1"/>
          <p:nvPr/>
        </p:nvSpPr>
        <p:spPr>
          <a:xfrm>
            <a:off x="8630856" y="4896714"/>
            <a:ext cx="457200" cy="261610"/>
          </a:xfrm>
          <a:prstGeom prst="rect">
            <a:avLst/>
          </a:prstGeom>
          <a:noFill/>
        </p:spPr>
        <p:txBody>
          <a:bodyPr wrap="square" rtlCol="0">
            <a:spAutoFit/>
          </a:bodyPr>
          <a:lstStyle/>
          <a:p>
            <a:r>
              <a:rPr lang="en-US" sz="1100" dirty="0" smtClean="0"/>
              <a:t>156</a:t>
            </a:r>
            <a:endParaRPr lang="en-US" sz="1100" dirty="0"/>
          </a:p>
        </p:txBody>
      </p:sp>
      <p:sp>
        <p:nvSpPr>
          <p:cNvPr id="117" name="TextBox 116"/>
          <p:cNvSpPr txBox="1"/>
          <p:nvPr/>
        </p:nvSpPr>
        <p:spPr>
          <a:xfrm>
            <a:off x="8630856" y="5705031"/>
            <a:ext cx="457200" cy="261610"/>
          </a:xfrm>
          <a:prstGeom prst="rect">
            <a:avLst/>
          </a:prstGeom>
          <a:noFill/>
        </p:spPr>
        <p:txBody>
          <a:bodyPr wrap="square" rtlCol="0">
            <a:spAutoFit/>
          </a:bodyPr>
          <a:lstStyle/>
          <a:p>
            <a:r>
              <a:rPr lang="en-US" sz="1100" dirty="0" smtClean="0"/>
              <a:t>377</a:t>
            </a:r>
            <a:endParaRPr lang="en-US" sz="1100" dirty="0"/>
          </a:p>
        </p:txBody>
      </p:sp>
      <p:sp>
        <p:nvSpPr>
          <p:cNvPr id="118" name="TextBox 117"/>
          <p:cNvSpPr txBox="1"/>
          <p:nvPr/>
        </p:nvSpPr>
        <p:spPr>
          <a:xfrm>
            <a:off x="8610600" y="5986790"/>
            <a:ext cx="533400" cy="261610"/>
          </a:xfrm>
          <a:prstGeom prst="rect">
            <a:avLst/>
          </a:prstGeom>
          <a:noFill/>
        </p:spPr>
        <p:txBody>
          <a:bodyPr wrap="square" rtlCol="0">
            <a:spAutoFit/>
          </a:bodyPr>
          <a:lstStyle/>
          <a:p>
            <a:r>
              <a:rPr lang="en-US" sz="1100" dirty="0" smtClean="0"/>
              <a:t>10.25</a:t>
            </a:r>
            <a:endParaRPr lang="en-US" sz="1100" dirty="0"/>
          </a:p>
        </p:txBody>
      </p:sp>
      <p:sp>
        <p:nvSpPr>
          <p:cNvPr id="119" name="Rectangle 118"/>
          <p:cNvSpPr/>
          <p:nvPr/>
        </p:nvSpPr>
        <p:spPr>
          <a:xfrm>
            <a:off x="4914900" y="2827093"/>
            <a:ext cx="1702179" cy="240402"/>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86282" y="3268086"/>
            <a:ext cx="5930798" cy="133931"/>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85800" y="4127703"/>
            <a:ext cx="5930798" cy="266762"/>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216211" y="5985052"/>
            <a:ext cx="2336989" cy="240402"/>
            <a:chOff x="4216211" y="5985052"/>
            <a:chExt cx="2336989" cy="240402"/>
          </a:xfrm>
        </p:grpSpPr>
        <p:sp>
          <p:nvSpPr>
            <p:cNvPr id="122" name="Rectangle 121"/>
            <p:cNvSpPr/>
            <p:nvPr/>
          </p:nvSpPr>
          <p:spPr>
            <a:xfrm>
              <a:off x="4216211" y="5985052"/>
              <a:ext cx="660590" cy="240402"/>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096000" y="6007998"/>
              <a:ext cx="457200" cy="217456"/>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7193666" y="3324440"/>
            <a:ext cx="1894390" cy="251869"/>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615642" y="5996525"/>
            <a:ext cx="457200" cy="217456"/>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3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
                                        </p:tgtEl>
                                        <p:attrNameLst>
                                          <p:attrName>style.visibility</p:attrName>
                                        </p:attrNameLst>
                                      </p:cBhvr>
                                      <p:to>
                                        <p:strVal val="visible"/>
                                      </p:to>
                                    </p:set>
                                    <p:animEffect transition="in" filter="fade">
                                      <p:cBhvr>
                                        <p:cTn id="3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4" grpId="0" animBg="1"/>
      <p:bldP spid="1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467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45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57212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95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9625"/>
            <a:ext cx="8077200" cy="610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97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8229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60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524000"/>
          </a:xfrm>
        </p:spPr>
        <p:txBody>
          <a:bodyPr>
            <a:normAutofit/>
          </a:bodyPr>
          <a:lstStyle/>
          <a:p>
            <a:pPr algn="ctr" fontAlgn="auto">
              <a:spcAft>
                <a:spcPts val="0"/>
              </a:spcAft>
              <a:defRPr/>
            </a:pPr>
            <a:r>
              <a:rPr lang="en-US" sz="4000" dirty="0" smtClean="0"/>
              <a:t>The 3 main Recordkeeping Requirements </a:t>
            </a:r>
            <a:endParaRPr lang="en-US" sz="4000" dirty="0"/>
          </a:p>
        </p:txBody>
      </p:sp>
      <p:sp>
        <p:nvSpPr>
          <p:cNvPr id="5" name="Freeform 4"/>
          <p:cNvSpPr/>
          <p:nvPr/>
        </p:nvSpPr>
        <p:spPr>
          <a:xfrm>
            <a:off x="3505200" y="1295400"/>
            <a:ext cx="2133600" cy="1642533"/>
          </a:xfrm>
          <a:custGeom>
            <a:avLst/>
            <a:gdLst>
              <a:gd name="connsiteX0" fmla="*/ 0 w 2133600"/>
              <a:gd name="connsiteY0" fmla="*/ 1718733 h 1718733"/>
              <a:gd name="connsiteX1" fmla="*/ 1066800 w 2133600"/>
              <a:gd name="connsiteY1" fmla="*/ 0 h 1718733"/>
              <a:gd name="connsiteX2" fmla="*/ 1066800 w 2133600"/>
              <a:gd name="connsiteY2" fmla="*/ 0 h 1718733"/>
              <a:gd name="connsiteX3" fmla="*/ 2133600 w 2133600"/>
              <a:gd name="connsiteY3" fmla="*/ 1718733 h 1718733"/>
              <a:gd name="connsiteX4" fmla="*/ 0 w 21336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1718733">
                <a:moveTo>
                  <a:pt x="0" y="1718733"/>
                </a:moveTo>
                <a:lnTo>
                  <a:pt x="1066800" y="0"/>
                </a:lnTo>
                <a:lnTo>
                  <a:pt x="1066800" y="0"/>
                </a:lnTo>
                <a:lnTo>
                  <a:pt x="21336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300" kern="1200" dirty="0" smtClean="0"/>
              <a:t>Summaries</a:t>
            </a:r>
            <a:endParaRPr lang="en-US" sz="2300" kern="1200" dirty="0"/>
          </a:p>
        </p:txBody>
      </p:sp>
      <p:sp>
        <p:nvSpPr>
          <p:cNvPr id="6" name="Freeform 5"/>
          <p:cNvSpPr/>
          <p:nvPr/>
        </p:nvSpPr>
        <p:spPr>
          <a:xfrm>
            <a:off x="2438400" y="2895600"/>
            <a:ext cx="4267200" cy="1600200"/>
          </a:xfrm>
          <a:custGeom>
            <a:avLst/>
            <a:gdLst>
              <a:gd name="connsiteX0" fmla="*/ 0 w 4267200"/>
              <a:gd name="connsiteY0" fmla="*/ 1718733 h 1718733"/>
              <a:gd name="connsiteX1" fmla="*/ 1066800 w 4267200"/>
              <a:gd name="connsiteY1" fmla="*/ 0 h 1718733"/>
              <a:gd name="connsiteX2" fmla="*/ 3200400 w 4267200"/>
              <a:gd name="connsiteY2" fmla="*/ 0 h 1718733"/>
              <a:gd name="connsiteX3" fmla="*/ 4267200 w 4267200"/>
              <a:gd name="connsiteY3" fmla="*/ 1718733 h 1718733"/>
              <a:gd name="connsiteX4" fmla="*/ 0 w 42672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18733">
                <a:moveTo>
                  <a:pt x="0" y="1718733"/>
                </a:moveTo>
                <a:lnTo>
                  <a:pt x="1066800" y="0"/>
                </a:lnTo>
                <a:lnTo>
                  <a:pt x="3200400" y="0"/>
                </a:lnTo>
                <a:lnTo>
                  <a:pt x="42672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5019" tIns="48260" rIns="795021" bIns="48260" numCol="1" spcCol="1270" anchor="ctr" anchorCtr="0">
            <a:noAutofit/>
          </a:bodyPr>
          <a:lstStyle/>
          <a:p>
            <a:pPr lvl="0" algn="ctr" defTabSz="1689100">
              <a:lnSpc>
                <a:spcPct val="90000"/>
              </a:lnSpc>
              <a:spcBef>
                <a:spcPct val="0"/>
              </a:spcBef>
              <a:spcAft>
                <a:spcPct val="35000"/>
              </a:spcAft>
            </a:pPr>
            <a:r>
              <a:rPr lang="en-US" sz="3800" kern="1200" dirty="0" smtClean="0"/>
              <a:t>Fuel Invoices</a:t>
            </a:r>
            <a:endParaRPr lang="en-US" sz="3800" kern="1200" dirty="0"/>
          </a:p>
        </p:txBody>
      </p:sp>
      <p:sp>
        <p:nvSpPr>
          <p:cNvPr id="7" name="Freeform 6"/>
          <p:cNvSpPr/>
          <p:nvPr/>
        </p:nvSpPr>
        <p:spPr>
          <a:xfrm>
            <a:off x="1371600" y="4495800"/>
            <a:ext cx="6400800" cy="1524000"/>
          </a:xfrm>
          <a:custGeom>
            <a:avLst/>
            <a:gdLst>
              <a:gd name="connsiteX0" fmla="*/ 0 w 6400800"/>
              <a:gd name="connsiteY0" fmla="*/ 1718733 h 1718733"/>
              <a:gd name="connsiteX1" fmla="*/ 1066800 w 6400800"/>
              <a:gd name="connsiteY1" fmla="*/ 0 h 1718733"/>
              <a:gd name="connsiteX2" fmla="*/ 5334000 w 6400800"/>
              <a:gd name="connsiteY2" fmla="*/ 0 h 1718733"/>
              <a:gd name="connsiteX3" fmla="*/ 6400800 w 6400800"/>
              <a:gd name="connsiteY3" fmla="*/ 1718733 h 1718733"/>
              <a:gd name="connsiteX4" fmla="*/ 0 w 64008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1718733">
                <a:moveTo>
                  <a:pt x="0" y="1718733"/>
                </a:moveTo>
                <a:lnTo>
                  <a:pt x="1066800" y="0"/>
                </a:lnTo>
                <a:lnTo>
                  <a:pt x="5334000" y="0"/>
                </a:lnTo>
                <a:lnTo>
                  <a:pt x="64008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399" tIns="48260" rIns="1168401" bIns="48260" numCol="1" spcCol="1270" anchor="ctr" anchorCtr="0">
            <a:noAutofit/>
          </a:bodyPr>
          <a:lstStyle/>
          <a:p>
            <a:pPr lvl="0" algn="ctr" defTabSz="1689100">
              <a:lnSpc>
                <a:spcPct val="90000"/>
              </a:lnSpc>
              <a:spcBef>
                <a:spcPct val="0"/>
              </a:spcBef>
              <a:spcAft>
                <a:spcPct val="35000"/>
              </a:spcAft>
            </a:pPr>
            <a:r>
              <a:rPr lang="en-US" sz="3800" kern="1200" dirty="0" smtClean="0"/>
              <a:t>Individual Vehicle Mileage Records</a:t>
            </a:r>
            <a:endParaRPr lang="en-US" sz="3800" kern="1200" dirty="0"/>
          </a:p>
        </p:txBody>
      </p:sp>
    </p:spTree>
    <p:extLst>
      <p:ext uri="{BB962C8B-B14F-4D97-AF65-F5344CB8AC3E}">
        <p14:creationId xmlns:p14="http://schemas.microsoft.com/office/powerpoint/2010/main" val="3787838019"/>
      </p:ext>
    </p:extLst>
  </p:cSld>
  <p:clrMapOvr>
    <a:masterClrMapping/>
  </p:clrMapOvr>
  <p:transition>
    <p:plus/>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50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3000"/>
                            </p:stCondLst>
                            <p:childTnLst>
                              <p:par>
                                <p:cTn id="13" presetID="6" presetClass="emph" presetSubtype="0" fill="hold" grpId="0" nodeType="afterEffect">
                                  <p:stCondLst>
                                    <p:cond delay="50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83" y="533400"/>
            <a:ext cx="7391400" cy="808038"/>
          </a:xfrm>
        </p:spPr>
        <p:txBody>
          <a:bodyPr>
            <a:normAutofit/>
          </a:bodyPr>
          <a:lstStyle/>
          <a:p>
            <a:r>
              <a:rPr lang="en-US" sz="4000" dirty="0" smtClean="0"/>
              <a:t>Fueling Options</a:t>
            </a:r>
            <a:endParaRPr lang="en-US" sz="4000" dirty="0"/>
          </a:p>
        </p:txBody>
      </p:sp>
      <p:grpSp>
        <p:nvGrpSpPr>
          <p:cNvPr id="5" name="Group 4"/>
          <p:cNvGrpSpPr/>
          <p:nvPr/>
        </p:nvGrpSpPr>
        <p:grpSpPr>
          <a:xfrm>
            <a:off x="1066800" y="1600200"/>
            <a:ext cx="5950198" cy="1657350"/>
            <a:chOff x="914400" y="1600200"/>
            <a:chExt cx="5950198" cy="165735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752600"/>
              <a:ext cx="2673598"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1600200"/>
              <a:ext cx="2971800" cy="523220"/>
            </a:xfrm>
            <a:prstGeom prst="rect">
              <a:avLst/>
            </a:prstGeom>
            <a:noFill/>
          </p:spPr>
          <p:txBody>
            <a:bodyPr wrap="square" rtlCol="0">
              <a:spAutoFit/>
            </a:bodyPr>
            <a:lstStyle/>
            <a:p>
              <a:pPr marL="457200" indent="-457200">
                <a:buFont typeface="Arial" pitchFamily="34" charset="0"/>
                <a:buChar char="•"/>
              </a:pPr>
              <a:r>
                <a:rPr lang="en-US" sz="2800" dirty="0">
                  <a:latin typeface="+mn-lt"/>
                </a:rPr>
                <a:t>At the pump</a:t>
              </a:r>
            </a:p>
          </p:txBody>
        </p:sp>
      </p:grpSp>
      <p:grpSp>
        <p:nvGrpSpPr>
          <p:cNvPr id="7" name="Group 6"/>
          <p:cNvGrpSpPr/>
          <p:nvPr/>
        </p:nvGrpSpPr>
        <p:grpSpPr>
          <a:xfrm>
            <a:off x="770466" y="2123420"/>
            <a:ext cx="3115734" cy="3623935"/>
            <a:chOff x="609600" y="2243465"/>
            <a:chExt cx="3115734" cy="3623935"/>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114800"/>
              <a:ext cx="311573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2243465"/>
              <a:ext cx="2286000" cy="523220"/>
            </a:xfrm>
            <a:prstGeom prst="rect">
              <a:avLst/>
            </a:prstGeom>
            <a:noFill/>
          </p:spPr>
          <p:txBody>
            <a:bodyPr wrap="square" rtlCol="0">
              <a:spAutoFit/>
            </a:bodyPr>
            <a:lstStyle/>
            <a:p>
              <a:pPr marL="457200" indent="-457200">
                <a:buFont typeface="Arial" pitchFamily="34" charset="0"/>
                <a:buChar char="•"/>
              </a:pPr>
              <a:r>
                <a:rPr lang="en-US" sz="2800" dirty="0" err="1">
                  <a:latin typeface="+mn-lt"/>
                </a:rPr>
                <a:t>Cardlock</a:t>
              </a:r>
              <a:endParaRPr lang="en-US" sz="2800" dirty="0">
                <a:latin typeface="+mn-lt"/>
              </a:endParaRPr>
            </a:p>
          </p:txBody>
        </p:sp>
      </p:grpSp>
      <p:grpSp>
        <p:nvGrpSpPr>
          <p:cNvPr id="10" name="Group 9"/>
          <p:cNvGrpSpPr/>
          <p:nvPr/>
        </p:nvGrpSpPr>
        <p:grpSpPr>
          <a:xfrm>
            <a:off x="1066800" y="2706566"/>
            <a:ext cx="7463513" cy="3040789"/>
            <a:chOff x="876300" y="2902811"/>
            <a:chExt cx="7463513" cy="3040789"/>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2083" y="4114800"/>
              <a:ext cx="328773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76300" y="2902811"/>
              <a:ext cx="2362200" cy="523220"/>
            </a:xfrm>
            <a:prstGeom prst="rect">
              <a:avLst/>
            </a:prstGeom>
            <a:noFill/>
          </p:spPr>
          <p:txBody>
            <a:bodyPr wrap="square" rtlCol="0">
              <a:spAutoFit/>
            </a:bodyPr>
            <a:lstStyle/>
            <a:p>
              <a:pPr marL="457200" indent="-457200">
                <a:buFont typeface="Arial" pitchFamily="34" charset="0"/>
                <a:buChar char="•"/>
              </a:pPr>
              <a:r>
                <a:rPr lang="en-US" sz="2800" dirty="0" smtClean="0">
                  <a:latin typeface="+mn-lt"/>
                </a:rPr>
                <a:t>Bulk Fuel</a:t>
              </a:r>
              <a:endParaRPr lang="en-US" sz="2800" dirty="0">
                <a:latin typeface="+mn-lt"/>
              </a:endParaRPr>
            </a:p>
          </p:txBody>
        </p:sp>
      </p:grpSp>
    </p:spTree>
    <p:extLst>
      <p:ext uri="{BB962C8B-B14F-4D97-AF65-F5344CB8AC3E}">
        <p14:creationId xmlns:p14="http://schemas.microsoft.com/office/powerpoint/2010/main" val="17904930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MS900069617.WAV"/>
          </p:stSnd>
        </p:sndAc>
      </p:transition>
    </mc:Choice>
    <mc:Fallback xmlns="">
      <p:transition spd="slow">
        <p:sndAc>
          <p:stSnd>
            <p:snd r:embed="rId6" name="MS900069617.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Fuel Invoice Requirements</a:t>
            </a:r>
            <a:endParaRPr lang="en-US" sz="4000" dirty="0"/>
          </a:p>
        </p:txBody>
      </p:sp>
      <p:sp>
        <p:nvSpPr>
          <p:cNvPr id="3" name="Content Placeholder 2"/>
          <p:cNvSpPr>
            <a:spLocks noGrp="1"/>
          </p:cNvSpPr>
          <p:nvPr>
            <p:ph idx="1"/>
          </p:nvPr>
        </p:nvSpPr>
        <p:spPr/>
        <p:txBody>
          <a:bodyPr numCol="2"/>
          <a:lstStyle/>
          <a:p>
            <a:r>
              <a:rPr lang="en-US" dirty="0" smtClean="0"/>
              <a:t>Company Name</a:t>
            </a:r>
          </a:p>
          <a:p>
            <a:r>
              <a:rPr lang="en-US" dirty="0" smtClean="0"/>
              <a:t>Vehicle Number</a:t>
            </a:r>
          </a:p>
          <a:p>
            <a:r>
              <a:rPr lang="en-US" dirty="0" smtClean="0"/>
              <a:t>Date of Purchase</a:t>
            </a:r>
          </a:p>
          <a:p>
            <a:r>
              <a:rPr lang="en-US" dirty="0" smtClean="0"/>
              <a:t>Station Location</a:t>
            </a:r>
          </a:p>
          <a:p>
            <a:r>
              <a:rPr lang="en-US" dirty="0" smtClean="0"/>
              <a:t>Location State</a:t>
            </a:r>
            <a:endParaRPr lang="en-US" dirty="0"/>
          </a:p>
          <a:p>
            <a:r>
              <a:rPr lang="en-US" dirty="0" smtClean="0"/>
              <a:t>Pump Number</a:t>
            </a:r>
          </a:p>
          <a:p>
            <a:endParaRPr lang="en-US" dirty="0" smtClean="0"/>
          </a:p>
          <a:p>
            <a:endParaRPr lang="en-US" dirty="0"/>
          </a:p>
          <a:p>
            <a:endParaRPr lang="en-US" dirty="0" smtClean="0"/>
          </a:p>
          <a:p>
            <a:r>
              <a:rPr lang="en-US" dirty="0" smtClean="0"/>
              <a:t>Fuel Type</a:t>
            </a:r>
          </a:p>
          <a:p>
            <a:r>
              <a:rPr lang="en-US" dirty="0" smtClean="0"/>
              <a:t>Reefer (Y/N)</a:t>
            </a:r>
          </a:p>
          <a:p>
            <a:pPr lvl="1"/>
            <a:r>
              <a:rPr lang="en-US" dirty="0" smtClean="0"/>
              <a:t>Reefer – non-taxable</a:t>
            </a:r>
          </a:p>
          <a:p>
            <a:r>
              <a:rPr lang="en-US" dirty="0" smtClean="0"/>
              <a:t>Quantity (gallons)</a:t>
            </a:r>
          </a:p>
          <a:p>
            <a:r>
              <a:rPr lang="en-US" dirty="0" smtClean="0"/>
              <a:t>Price per Gallon</a:t>
            </a:r>
          </a:p>
          <a:p>
            <a:r>
              <a:rPr lang="en-US" dirty="0" smtClean="0"/>
              <a:t>Tax Rate (AZ only)</a:t>
            </a:r>
          </a:p>
          <a:p>
            <a:pPr marL="136525" indent="0">
              <a:buNone/>
            </a:pPr>
            <a:endParaRPr lang="en-US" dirty="0" smtClean="0"/>
          </a:p>
        </p:txBody>
      </p:sp>
    </p:spTree>
    <p:extLst>
      <p:ext uri="{BB962C8B-B14F-4D97-AF65-F5344CB8AC3E}">
        <p14:creationId xmlns:p14="http://schemas.microsoft.com/office/powerpoint/2010/main" val="224040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1143000"/>
          </a:xfrm>
        </p:spPr>
        <p:txBody>
          <a:bodyPr>
            <a:normAutofit/>
          </a:bodyPr>
          <a:lstStyle/>
          <a:p>
            <a:r>
              <a:rPr lang="en-US" sz="4000" dirty="0" smtClean="0"/>
              <a:t>Fuel Receipts: The Good…</a:t>
            </a:r>
            <a:endParaRPr lang="en-US" sz="4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30" y="952985"/>
            <a:ext cx="7764811"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69128" y="2628900"/>
            <a:ext cx="817072"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742373" y="3962400"/>
            <a:ext cx="1649027"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34604" y="1676400"/>
            <a:ext cx="1423396"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52800" y="1676400"/>
            <a:ext cx="6858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34200" y="5562600"/>
            <a:ext cx="9906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399" y="5256573"/>
            <a:ext cx="2563265" cy="15240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28135" y="4343400"/>
            <a:ext cx="1801265" cy="15240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95600" y="1356360"/>
            <a:ext cx="685800" cy="16764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38535" y="952984"/>
            <a:ext cx="1728351" cy="190015"/>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2435" y="2476500"/>
            <a:ext cx="2563265" cy="15240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2448624"/>
            <a:ext cx="685800" cy="16764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38534" y="2468880"/>
            <a:ext cx="800265" cy="16002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0" y="2438400"/>
            <a:ext cx="586740" cy="177864"/>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8135" y="5791199"/>
            <a:ext cx="3934865" cy="381485"/>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30970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goodbad.wav"/>
          </p:stSnd>
        </p:sndAc>
      </p:transition>
    </mc:Choice>
    <mc:Fallback xmlns="">
      <p:transition spd="slow">
        <p:sndAc>
          <p:stSnd>
            <p:snd r:embed="rId6" name="goodba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sz="4000" dirty="0" smtClean="0"/>
              <a:t>Fuel Receipts: The Bad…</a:t>
            </a:r>
            <a:endParaRPr lang="en-US" sz="4000" dirty="0"/>
          </a:p>
        </p:txBody>
      </p:sp>
      <p:grpSp>
        <p:nvGrpSpPr>
          <p:cNvPr id="3" name="Group 2"/>
          <p:cNvGrpSpPr/>
          <p:nvPr/>
        </p:nvGrpSpPr>
        <p:grpSpPr>
          <a:xfrm>
            <a:off x="6908040" y="1254902"/>
            <a:ext cx="2133600" cy="4467298"/>
            <a:chOff x="6629400" y="1552502"/>
            <a:chExt cx="2133600" cy="4467298"/>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552502"/>
              <a:ext cx="2133600" cy="446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729480" y="3728880"/>
                <a:ext cx="750240" cy="360"/>
              </p14:xfrm>
            </p:contentPart>
          </mc:Choice>
          <mc:Fallback xmlns="">
            <p:pic>
              <p:nvPicPr>
                <p:cNvPr id="5" name="Ink 4"/>
                <p:cNvPicPr/>
                <p:nvPr/>
              </p:nvPicPr>
              <p:blipFill>
                <a:blip r:embed="rId8"/>
                <a:stretch>
                  <a:fillRect/>
                </a:stretch>
              </p:blipFill>
              <p:spPr>
                <a:xfrm>
                  <a:off x="6713640" y="3665520"/>
                  <a:ext cx="782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6908040" y="3821760"/>
                <a:ext cx="993240" cy="36000"/>
              </p14:xfrm>
            </p:contentPart>
          </mc:Choice>
          <mc:Fallback xmlns="">
            <p:pic>
              <p:nvPicPr>
                <p:cNvPr id="6" name="Ink 5"/>
                <p:cNvPicPr/>
                <p:nvPr/>
              </p:nvPicPr>
              <p:blipFill>
                <a:blip r:embed="rId10"/>
                <a:stretch>
                  <a:fillRect/>
                </a:stretch>
              </p:blipFill>
              <p:spPr>
                <a:xfrm>
                  <a:off x="6892200" y="3758400"/>
                  <a:ext cx="1024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6643800" y="5414760"/>
                <a:ext cx="986040" cy="14760"/>
              </p14:xfrm>
            </p:contentPart>
          </mc:Choice>
          <mc:Fallback xmlns="">
            <p:pic>
              <p:nvPicPr>
                <p:cNvPr id="7" name="Ink 6"/>
                <p:cNvPicPr/>
                <p:nvPr/>
              </p:nvPicPr>
              <p:blipFill>
                <a:blip r:embed="rId12"/>
                <a:stretch>
                  <a:fillRect/>
                </a:stretch>
              </p:blipFill>
              <p:spPr>
                <a:xfrm>
                  <a:off x="6627960" y="5351400"/>
                  <a:ext cx="1017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6665040" y="5550480"/>
                <a:ext cx="1393560" cy="14760"/>
              </p14:xfrm>
            </p:contentPart>
          </mc:Choice>
          <mc:Fallback xmlns="">
            <p:pic>
              <p:nvPicPr>
                <p:cNvPr id="8" name="Ink 7"/>
                <p:cNvPicPr/>
                <p:nvPr/>
              </p:nvPicPr>
              <p:blipFill>
                <a:blip r:embed="rId14"/>
                <a:stretch>
                  <a:fillRect/>
                </a:stretch>
              </p:blipFill>
              <p:spPr>
                <a:xfrm>
                  <a:off x="6649200" y="5487120"/>
                  <a:ext cx="1425240" cy="141480"/>
                </a:xfrm>
                <a:prstGeom prst="rect">
                  <a:avLst/>
                </a:prstGeom>
              </p:spPr>
            </p:pic>
          </mc:Fallback>
        </mc:AlternateContent>
      </p:grpSp>
      <p:grpSp>
        <p:nvGrpSpPr>
          <p:cNvPr id="10" name="Group 9"/>
          <p:cNvGrpSpPr/>
          <p:nvPr/>
        </p:nvGrpSpPr>
        <p:grpSpPr>
          <a:xfrm>
            <a:off x="884849" y="1290511"/>
            <a:ext cx="5946541" cy="4467298"/>
            <a:chOff x="459287" y="1552502"/>
            <a:chExt cx="5946541" cy="4467298"/>
          </a:xfrm>
        </p:grpSpPr>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9287" y="1552502"/>
              <a:ext cx="5946541" cy="446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471600" y="2957400"/>
                <a:ext cx="1807560" cy="14760"/>
              </p14:xfrm>
            </p:contentPart>
          </mc:Choice>
          <mc:Fallback xmlns="">
            <p:pic>
              <p:nvPicPr>
                <p:cNvPr id="4" name="Ink 3"/>
                <p:cNvPicPr/>
                <p:nvPr/>
              </p:nvPicPr>
              <p:blipFill>
                <a:blip r:embed="rId6"/>
                <a:stretch>
                  <a:fillRect/>
                </a:stretch>
              </p:blipFill>
              <p:spPr>
                <a:xfrm>
                  <a:off x="455760" y="2894040"/>
                  <a:ext cx="1839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p14:cNvContentPartPr/>
                <p14:nvPr/>
              </p14:nvContentPartPr>
              <p14:xfrm>
                <a:off x="507240" y="5643360"/>
                <a:ext cx="3372120" cy="157680"/>
              </p14:xfrm>
            </p:contentPart>
          </mc:Choice>
          <mc:Fallback xmlns="">
            <p:pic>
              <p:nvPicPr>
                <p:cNvPr id="9" name="Ink 8"/>
                <p:cNvPicPr/>
                <p:nvPr/>
              </p:nvPicPr>
              <p:blipFill>
                <a:blip r:embed="rId18"/>
                <a:stretch>
                  <a:fillRect/>
                </a:stretch>
              </p:blipFill>
              <p:spPr>
                <a:xfrm>
                  <a:off x="491400" y="5580000"/>
                  <a:ext cx="34038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492840" y="5815080"/>
                <a:ext cx="3365280" cy="114480"/>
              </p14:xfrm>
            </p:contentPart>
          </mc:Choice>
          <mc:Fallback xmlns="">
            <p:pic>
              <p:nvPicPr>
                <p:cNvPr id="21" name="Ink 20"/>
                <p:cNvPicPr/>
                <p:nvPr/>
              </p:nvPicPr>
              <p:blipFill>
                <a:blip r:embed="rId20"/>
                <a:stretch>
                  <a:fillRect/>
                </a:stretch>
              </p:blipFill>
              <p:spPr>
                <a:xfrm>
                  <a:off x="477000" y="5751360"/>
                  <a:ext cx="3396960" cy="241560"/>
                </a:xfrm>
                <a:prstGeom prst="rect">
                  <a:avLst/>
                </a:prstGeom>
              </p:spPr>
            </p:pic>
          </mc:Fallback>
        </mc:AlternateContent>
      </p:grpSp>
      <p:sp>
        <p:nvSpPr>
          <p:cNvPr id="11" name="Rounded Rectangle 10"/>
          <p:cNvSpPr/>
          <p:nvPr/>
        </p:nvSpPr>
        <p:spPr>
          <a:xfrm>
            <a:off x="4876800" y="1371600"/>
            <a:ext cx="6096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58119" y="1981200"/>
            <a:ext cx="790081"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14600" y="1981200"/>
            <a:ext cx="3810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58892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goodbad.wav"/>
          </p:stSnd>
        </p:sndAc>
      </p:transition>
    </mc:Choice>
    <mc:Fallback xmlns="">
      <p:transition spd="slow">
        <p:sndAc>
          <p:stSnd>
            <p:snd r:embed="rId21" name="goodba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808038"/>
          </a:xfrm>
        </p:spPr>
        <p:txBody>
          <a:bodyPr/>
          <a:lstStyle/>
          <a:p>
            <a:r>
              <a:rPr lang="en-US" sz="4000" dirty="0" smtClean="0"/>
              <a:t>Brief History of IFTA/IRP</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09800"/>
            <a:ext cx="5486400" cy="2209800"/>
          </a:xfrm>
        </p:spPr>
      </p:pic>
      <p:sp>
        <p:nvSpPr>
          <p:cNvPr id="5" name="Content Placeholder 2"/>
          <p:cNvSpPr txBox="1">
            <a:spLocks/>
          </p:cNvSpPr>
          <p:nvPr/>
        </p:nvSpPr>
        <p:spPr bwMode="auto">
          <a:xfrm>
            <a:off x="990600" y="685800"/>
            <a:ext cx="7391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ingdings" pitchFamily="2" charset="2"/>
              <a:buBlip>
                <a:blip r:embed="rId3"/>
              </a:buBlip>
              <a:defRPr sz="26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defRPr sz="2400">
                <a:solidFill>
                  <a:schemeClr val="tx1"/>
                </a:solidFill>
                <a:latin typeface="+mn-lt"/>
              </a:defRPr>
            </a:lvl2pPr>
            <a:lvl3pPr marL="1143000" indent="-228600" algn="l" rtl="0" eaLnBrk="1" fontAlgn="base" hangingPunct="1">
              <a:spcBef>
                <a:spcPct val="20000"/>
              </a:spcBef>
              <a:spcAft>
                <a:spcPct val="0"/>
              </a:spcAft>
              <a:buSzPct val="80000"/>
              <a:buFont typeface="Wingdings" pitchFamily="2" charset="2"/>
              <a:defRPr sz="2000">
                <a:solidFill>
                  <a:schemeClr val="tx1"/>
                </a:solidFill>
                <a:latin typeface="+mn-lt"/>
              </a:defRPr>
            </a:lvl3pPr>
            <a:lvl4pPr marL="1600200" indent="-228600" algn="l" rtl="0" eaLnBrk="1" fontAlgn="base" hangingPunct="1">
              <a:spcBef>
                <a:spcPct val="20000"/>
              </a:spcBef>
              <a:spcAft>
                <a:spcPct val="0"/>
              </a:spcAft>
              <a:buSzPct val="80000"/>
              <a:buFont typeface="Wingdings" pitchFamily="2" charset="2"/>
              <a:defRPr sz="2000">
                <a:solidFill>
                  <a:schemeClr val="tx1"/>
                </a:solidFill>
                <a:latin typeface="+mn-lt"/>
              </a:defRPr>
            </a:lvl4pPr>
            <a:lvl5pPr marL="2057400" indent="-228600" algn="l" rtl="0" eaLnBrk="1" fontAlgn="base" hangingPunct="1">
              <a:spcBef>
                <a:spcPct val="20000"/>
              </a:spcBef>
              <a:spcAft>
                <a:spcPct val="0"/>
              </a:spcAft>
              <a:buSzPct val="80000"/>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SzPct val="80000"/>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SzPct val="80000"/>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SzPct val="80000"/>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SzPct val="80000"/>
              <a:buFont typeface="Wingdings" pitchFamily="2" charset="2"/>
              <a:defRPr sz="2000">
                <a:solidFill>
                  <a:schemeClr val="tx1"/>
                </a:solidFill>
                <a:latin typeface="+mn-lt"/>
              </a:defRPr>
            </a:lvl9pPr>
          </a:lstStyle>
          <a:p>
            <a:r>
              <a:rPr lang="en-US" kern="0" dirty="0" smtClean="0"/>
              <a:t>Pre-IFTA/IRP:</a:t>
            </a:r>
          </a:p>
          <a:p>
            <a:pPr marL="800100" lvl="1" indent="-342900">
              <a:buFont typeface="Arial" pitchFamily="34" charset="0"/>
              <a:buChar char="•"/>
            </a:pPr>
            <a:r>
              <a:rPr lang="en-US" sz="2000" dirty="0"/>
              <a:t>Carriers filed use-fuel tax returns to every jurisdiction in which operated</a:t>
            </a:r>
          </a:p>
          <a:p>
            <a:pPr marL="800100" lvl="1" indent="-342900">
              <a:buFont typeface="Arial" pitchFamily="34" charset="0"/>
              <a:buChar char="•"/>
            </a:pPr>
            <a:r>
              <a:rPr lang="en-US" sz="2000" dirty="0"/>
              <a:t>Registration maintained in separate </a:t>
            </a:r>
            <a:r>
              <a:rPr lang="en-US" sz="2000" dirty="0" smtClean="0"/>
              <a:t>jurisdictions</a:t>
            </a:r>
          </a:p>
          <a:p>
            <a:pPr marL="800100" lvl="1" indent="-342900">
              <a:buFont typeface="Arial" pitchFamily="34" charset="0"/>
              <a:buChar char="•"/>
            </a:pPr>
            <a:endParaRPr lang="en-US" sz="2000" kern="0" dirty="0"/>
          </a:p>
          <a:p>
            <a:pPr marL="800100" lvl="1" indent="-342900">
              <a:buFont typeface="Arial" pitchFamily="34" charset="0"/>
              <a:buChar char="•"/>
            </a:pPr>
            <a:endParaRPr lang="en-US" sz="2000" kern="0" dirty="0" smtClean="0"/>
          </a:p>
          <a:p>
            <a:pPr marL="800100" lvl="1" indent="-342900">
              <a:buFont typeface="Arial" pitchFamily="34" charset="0"/>
              <a:buChar char="•"/>
            </a:pPr>
            <a:endParaRPr lang="en-US" sz="2000" kern="0" dirty="0" smtClean="0"/>
          </a:p>
          <a:p>
            <a:pPr marL="800100" lvl="1" indent="-342900">
              <a:buFont typeface="Arial" pitchFamily="34" charset="0"/>
              <a:buChar char="•"/>
            </a:pPr>
            <a:endParaRPr lang="en-US" sz="2000" kern="0" dirty="0"/>
          </a:p>
          <a:p>
            <a:pPr marL="800100" lvl="1" indent="-342900">
              <a:buFont typeface="Arial" pitchFamily="34" charset="0"/>
              <a:buChar char="•"/>
            </a:pPr>
            <a:endParaRPr lang="en-US" sz="2000" kern="0" dirty="0" smtClean="0"/>
          </a:p>
          <a:p>
            <a:pPr marL="800100" lvl="1" indent="-342900">
              <a:buFont typeface="Arial" pitchFamily="34" charset="0"/>
              <a:buChar char="•"/>
            </a:pPr>
            <a:endParaRPr lang="en-US" sz="2000" kern="0" dirty="0" smtClean="0"/>
          </a:p>
          <a:p>
            <a:r>
              <a:rPr lang="en-US" kern="0" dirty="0" smtClean="0"/>
              <a:t>With IFTA/IRP:</a:t>
            </a:r>
          </a:p>
          <a:p>
            <a:pPr marL="800100" lvl="1" indent="-342900">
              <a:buFont typeface="Arial" pitchFamily="34" charset="0"/>
              <a:buChar char="•"/>
            </a:pPr>
            <a:r>
              <a:rPr lang="en-US" sz="2000" kern="0" dirty="0" smtClean="0"/>
              <a:t>Carriers file one use-fuel tax return to base jurisdiction w/info for all jurisdictions in which traveled</a:t>
            </a:r>
          </a:p>
          <a:p>
            <a:pPr marL="800100" lvl="1" indent="-342900">
              <a:buFont typeface="Arial" pitchFamily="34" charset="0"/>
              <a:buChar char="•"/>
            </a:pPr>
            <a:r>
              <a:rPr lang="en-US" sz="2000" kern="0" dirty="0" smtClean="0"/>
              <a:t>Registration apportioned to jurisdictions based on travel &amp; maintained by base jurisdiction</a:t>
            </a:r>
          </a:p>
        </p:txBody>
      </p:sp>
    </p:spTree>
    <p:extLst>
      <p:ext uri="{BB962C8B-B14F-4D97-AF65-F5344CB8AC3E}">
        <p14:creationId xmlns:p14="http://schemas.microsoft.com/office/powerpoint/2010/main" val="2696331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lstStyle/>
          <a:p>
            <a:r>
              <a:rPr lang="en-US" sz="4000" dirty="0" smtClean="0"/>
              <a:t>Verifying the Tax Rate</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82296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sz="4000" dirty="0" smtClean="0"/>
              <a:t>Fuel Receipts: &amp; The Ugly</a:t>
            </a:r>
            <a:endParaRPr lang="en-US"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384514"/>
            <a:ext cx="2117189" cy="348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809"/>
            <a:ext cx="1835701" cy="380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600200"/>
            <a:ext cx="1881187" cy="326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5257869"/>
            <a:ext cx="1524000" cy="380931"/>
          </a:xfrm>
          <a:prstGeom prst="rect">
            <a:avLst/>
          </a:prstGeom>
          <a:noFill/>
        </p:spPr>
        <p:txBody>
          <a:bodyPr wrap="square" rtlCol="0">
            <a:spAutoFit/>
          </a:bodyPr>
          <a:lstStyle/>
          <a:p>
            <a:r>
              <a:rPr lang="en-US" dirty="0" smtClean="0"/>
              <a:t>Unreadable!</a:t>
            </a:r>
            <a:endParaRPr lang="en-US" dirty="0"/>
          </a:p>
        </p:txBody>
      </p:sp>
      <p:sp>
        <p:nvSpPr>
          <p:cNvPr id="8" name="TextBox 7"/>
          <p:cNvSpPr txBox="1"/>
          <p:nvPr/>
        </p:nvSpPr>
        <p:spPr>
          <a:xfrm>
            <a:off x="3429001" y="5257869"/>
            <a:ext cx="2040988" cy="646331"/>
          </a:xfrm>
          <a:prstGeom prst="rect">
            <a:avLst/>
          </a:prstGeom>
          <a:noFill/>
        </p:spPr>
        <p:txBody>
          <a:bodyPr wrap="square" rtlCol="0">
            <a:spAutoFit/>
          </a:bodyPr>
          <a:lstStyle/>
          <a:p>
            <a:r>
              <a:rPr lang="en-US" dirty="0" smtClean="0"/>
              <a:t>Pre-Paid &amp; No per gallon amount</a:t>
            </a:r>
            <a:endParaRPr lang="en-US" dirty="0"/>
          </a:p>
        </p:txBody>
      </p:sp>
      <p:sp>
        <p:nvSpPr>
          <p:cNvPr id="9" name="TextBox 8"/>
          <p:cNvSpPr txBox="1"/>
          <p:nvPr/>
        </p:nvSpPr>
        <p:spPr>
          <a:xfrm>
            <a:off x="6146006" y="5257868"/>
            <a:ext cx="1702594" cy="369332"/>
          </a:xfrm>
          <a:prstGeom prst="rect">
            <a:avLst/>
          </a:prstGeom>
          <a:noFill/>
        </p:spPr>
        <p:txBody>
          <a:bodyPr wrap="square" rtlCol="0">
            <a:spAutoFit/>
          </a:bodyPr>
          <a:lstStyle/>
          <a:p>
            <a:r>
              <a:rPr lang="en-US" dirty="0" smtClean="0"/>
              <a:t>Hand Written!</a:t>
            </a:r>
            <a:endParaRPr lang="en-US" dirty="0"/>
          </a:p>
        </p:txBody>
      </p:sp>
    </p:spTree>
    <p:extLst>
      <p:ext uri="{BB962C8B-B14F-4D97-AF65-F5344CB8AC3E}">
        <p14:creationId xmlns:p14="http://schemas.microsoft.com/office/powerpoint/2010/main" val="3815582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Fueling Options</a:t>
            </a:r>
            <a:endParaRPr lang="en-US" sz="4000" dirty="0"/>
          </a:p>
        </p:txBody>
      </p:sp>
      <p:sp>
        <p:nvSpPr>
          <p:cNvPr id="3" name="Content Placeholder 2"/>
          <p:cNvSpPr>
            <a:spLocks noGrp="1"/>
          </p:cNvSpPr>
          <p:nvPr>
            <p:ph idx="1"/>
          </p:nvPr>
        </p:nvSpPr>
        <p:spPr/>
        <p:txBody>
          <a:bodyPr/>
          <a:lstStyle/>
          <a:p>
            <a:r>
              <a:rPr lang="en-US" dirty="0" err="1" smtClean="0"/>
              <a:t>Cardlock</a:t>
            </a:r>
            <a:r>
              <a:rPr lang="en-US" dirty="0"/>
              <a:t>:</a:t>
            </a:r>
            <a:r>
              <a:rPr lang="en-US" dirty="0" smtClean="0"/>
              <a:t> verify the tax rate. </a:t>
            </a:r>
            <a:endParaRPr lang="en-US" dirty="0"/>
          </a:p>
          <a:p>
            <a:r>
              <a:rPr lang="en-US" dirty="0" smtClean="0"/>
              <a:t>Bulk Fuel: </a:t>
            </a:r>
          </a:p>
          <a:p>
            <a:pPr lvl="1"/>
            <a:r>
              <a:rPr lang="en-US" dirty="0" smtClean="0"/>
              <a:t>Verify the tax rate.</a:t>
            </a:r>
          </a:p>
          <a:p>
            <a:pPr lvl="1"/>
            <a:r>
              <a:rPr lang="en-US" dirty="0"/>
              <a:t>K</a:t>
            </a:r>
            <a:r>
              <a:rPr lang="en-US" dirty="0" smtClean="0"/>
              <a:t>eep all delivery receipts.  </a:t>
            </a:r>
          </a:p>
          <a:p>
            <a:pPr lvl="1"/>
            <a:r>
              <a:rPr lang="en-US" dirty="0" smtClean="0"/>
              <a:t>Keep a fueling log. </a:t>
            </a:r>
          </a:p>
          <a:p>
            <a:pPr lvl="1"/>
            <a:r>
              <a:rPr lang="en-US" dirty="0" smtClean="0"/>
              <a:t>Keep pump meter readings. </a:t>
            </a:r>
          </a:p>
          <a:p>
            <a:pPr lvl="1"/>
            <a:r>
              <a:rPr lang="en-US" dirty="0" smtClean="0"/>
              <a:t>Balance your fuel inventory regularly.</a:t>
            </a:r>
            <a:endParaRPr lang="en-US" dirty="0"/>
          </a:p>
        </p:txBody>
      </p:sp>
    </p:spTree>
    <p:extLst>
      <p:ext uri="{BB962C8B-B14F-4D97-AF65-F5344CB8AC3E}">
        <p14:creationId xmlns:p14="http://schemas.microsoft.com/office/powerpoint/2010/main" val="12525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bodyPr>
          <a:lstStyle/>
          <a:p>
            <a:pPr algn="ctr" fontAlgn="auto">
              <a:spcAft>
                <a:spcPts val="0"/>
              </a:spcAft>
              <a:defRPr/>
            </a:pPr>
            <a:r>
              <a:rPr lang="en-US" sz="4000" dirty="0" smtClean="0"/>
              <a:t>The 3 main Recordkeeping Requirements</a:t>
            </a:r>
            <a:endParaRPr lang="en-US" sz="4000" dirty="0"/>
          </a:p>
        </p:txBody>
      </p:sp>
      <p:sp>
        <p:nvSpPr>
          <p:cNvPr id="5" name="Freeform 4"/>
          <p:cNvSpPr/>
          <p:nvPr/>
        </p:nvSpPr>
        <p:spPr>
          <a:xfrm>
            <a:off x="3429000" y="1778001"/>
            <a:ext cx="1828800" cy="1422400"/>
          </a:xfrm>
          <a:custGeom>
            <a:avLst/>
            <a:gdLst>
              <a:gd name="connsiteX0" fmla="*/ 0 w 2133600"/>
              <a:gd name="connsiteY0" fmla="*/ 1718733 h 1718733"/>
              <a:gd name="connsiteX1" fmla="*/ 1066800 w 2133600"/>
              <a:gd name="connsiteY1" fmla="*/ 0 h 1718733"/>
              <a:gd name="connsiteX2" fmla="*/ 1066800 w 2133600"/>
              <a:gd name="connsiteY2" fmla="*/ 0 h 1718733"/>
              <a:gd name="connsiteX3" fmla="*/ 2133600 w 2133600"/>
              <a:gd name="connsiteY3" fmla="*/ 1718733 h 1718733"/>
              <a:gd name="connsiteX4" fmla="*/ 0 w 21336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1718733">
                <a:moveTo>
                  <a:pt x="0" y="1718733"/>
                </a:moveTo>
                <a:lnTo>
                  <a:pt x="1066800" y="0"/>
                </a:lnTo>
                <a:lnTo>
                  <a:pt x="1066800" y="0"/>
                </a:lnTo>
                <a:lnTo>
                  <a:pt x="21336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300" kern="1200" dirty="0" smtClean="0"/>
              <a:t>Summaries</a:t>
            </a:r>
            <a:endParaRPr lang="en-US" sz="2300" kern="1200" dirty="0"/>
          </a:p>
        </p:txBody>
      </p:sp>
      <p:sp>
        <p:nvSpPr>
          <p:cNvPr id="6" name="Freeform 5"/>
          <p:cNvSpPr/>
          <p:nvPr/>
        </p:nvSpPr>
        <p:spPr>
          <a:xfrm>
            <a:off x="2438400" y="3200401"/>
            <a:ext cx="3810000" cy="1371599"/>
          </a:xfrm>
          <a:custGeom>
            <a:avLst/>
            <a:gdLst>
              <a:gd name="connsiteX0" fmla="*/ 0 w 4267200"/>
              <a:gd name="connsiteY0" fmla="*/ 1718733 h 1718733"/>
              <a:gd name="connsiteX1" fmla="*/ 1066800 w 4267200"/>
              <a:gd name="connsiteY1" fmla="*/ 0 h 1718733"/>
              <a:gd name="connsiteX2" fmla="*/ 3200400 w 4267200"/>
              <a:gd name="connsiteY2" fmla="*/ 0 h 1718733"/>
              <a:gd name="connsiteX3" fmla="*/ 4267200 w 4267200"/>
              <a:gd name="connsiteY3" fmla="*/ 1718733 h 1718733"/>
              <a:gd name="connsiteX4" fmla="*/ 0 w 42672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18733">
                <a:moveTo>
                  <a:pt x="0" y="1718733"/>
                </a:moveTo>
                <a:lnTo>
                  <a:pt x="1066800" y="0"/>
                </a:lnTo>
                <a:lnTo>
                  <a:pt x="3200400" y="0"/>
                </a:lnTo>
                <a:lnTo>
                  <a:pt x="42672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5019" tIns="48260" rIns="795021" bIns="48260" numCol="1" spcCol="1270" anchor="ctr" anchorCtr="0">
            <a:noAutofit/>
          </a:bodyPr>
          <a:lstStyle/>
          <a:p>
            <a:pPr lvl="0" algn="ctr" defTabSz="1689100">
              <a:lnSpc>
                <a:spcPct val="90000"/>
              </a:lnSpc>
              <a:spcBef>
                <a:spcPct val="0"/>
              </a:spcBef>
              <a:spcAft>
                <a:spcPct val="35000"/>
              </a:spcAft>
            </a:pPr>
            <a:r>
              <a:rPr lang="en-US" sz="3800" kern="1200" dirty="0" smtClean="0"/>
              <a:t>Fuel Invoices</a:t>
            </a:r>
            <a:endParaRPr lang="en-US" sz="3800" kern="1200" dirty="0"/>
          </a:p>
        </p:txBody>
      </p:sp>
      <p:sp>
        <p:nvSpPr>
          <p:cNvPr id="7" name="Freeform 6"/>
          <p:cNvSpPr/>
          <p:nvPr/>
        </p:nvSpPr>
        <p:spPr>
          <a:xfrm>
            <a:off x="1485900" y="4572000"/>
            <a:ext cx="5715000" cy="1371599"/>
          </a:xfrm>
          <a:custGeom>
            <a:avLst/>
            <a:gdLst>
              <a:gd name="connsiteX0" fmla="*/ 0 w 6400800"/>
              <a:gd name="connsiteY0" fmla="*/ 1718733 h 1718733"/>
              <a:gd name="connsiteX1" fmla="*/ 1066800 w 6400800"/>
              <a:gd name="connsiteY1" fmla="*/ 0 h 1718733"/>
              <a:gd name="connsiteX2" fmla="*/ 5334000 w 6400800"/>
              <a:gd name="connsiteY2" fmla="*/ 0 h 1718733"/>
              <a:gd name="connsiteX3" fmla="*/ 6400800 w 6400800"/>
              <a:gd name="connsiteY3" fmla="*/ 1718733 h 1718733"/>
              <a:gd name="connsiteX4" fmla="*/ 0 w 64008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1718733">
                <a:moveTo>
                  <a:pt x="0" y="1718733"/>
                </a:moveTo>
                <a:lnTo>
                  <a:pt x="1066800" y="0"/>
                </a:lnTo>
                <a:lnTo>
                  <a:pt x="5334000" y="0"/>
                </a:lnTo>
                <a:lnTo>
                  <a:pt x="64008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399" tIns="48260" rIns="1168401" bIns="48260" numCol="1" spcCol="1270" anchor="ctr" anchorCtr="0">
            <a:noAutofit/>
          </a:bodyPr>
          <a:lstStyle/>
          <a:p>
            <a:pPr lvl="0" algn="ctr" defTabSz="1689100">
              <a:lnSpc>
                <a:spcPct val="90000"/>
              </a:lnSpc>
              <a:spcBef>
                <a:spcPct val="0"/>
              </a:spcBef>
              <a:spcAft>
                <a:spcPct val="35000"/>
              </a:spcAft>
            </a:pPr>
            <a:r>
              <a:rPr lang="en-US" sz="3600" kern="1200" dirty="0" smtClean="0"/>
              <a:t>Individual Vehicle Mileage Records</a:t>
            </a:r>
            <a:endParaRPr lang="en-US" sz="3600" kern="1200" dirty="0"/>
          </a:p>
        </p:txBody>
      </p:sp>
    </p:spTree>
    <p:extLst>
      <p:ext uri="{BB962C8B-B14F-4D97-AF65-F5344CB8AC3E}">
        <p14:creationId xmlns:p14="http://schemas.microsoft.com/office/powerpoint/2010/main" val="145736091"/>
      </p:ext>
    </p:extLst>
  </p:cSld>
  <p:clrMapOvr>
    <a:masterClrMapping/>
  </p:clrMapOvr>
  <p:transition>
    <p:plus/>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50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3000"/>
                            </p:stCondLst>
                            <p:childTnLst>
                              <p:par>
                                <p:cTn id="13" presetID="6" presetClass="emph" presetSubtype="0" fill="hold" grpId="0" nodeType="afterEffect">
                                  <p:stCondLst>
                                    <p:cond delay="500"/>
                                  </p:stCondLst>
                                  <p:childTnLst>
                                    <p:animScale>
                                      <p:cBhvr>
                                        <p:cTn id="1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sz="4000" dirty="0" smtClean="0"/>
              <a:t>Summaries</a:t>
            </a:r>
            <a:endParaRPr lang="en-US" sz="4000"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399" y="4142510"/>
            <a:ext cx="8104909" cy="304800"/>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000" dirty="0" smtClean="0"/>
              <a:t>Why should I keep these records?</a:t>
            </a:r>
            <a:endParaRPr lang="en-US" sz="4000" dirty="0"/>
          </a:p>
        </p:txBody>
      </p:sp>
      <p:sp>
        <p:nvSpPr>
          <p:cNvPr id="3" name="Content Placeholder 2"/>
          <p:cNvSpPr>
            <a:spLocks noGrp="1"/>
          </p:cNvSpPr>
          <p:nvPr>
            <p:ph idx="1"/>
          </p:nvPr>
        </p:nvSpPr>
        <p:spPr/>
        <p:txBody>
          <a:bodyPr>
            <a:normAutofit fontScale="85000" lnSpcReduction="10000"/>
          </a:bodyPr>
          <a:lstStyle/>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It’s required under IFTA, IRP, and by Arizona!</a:t>
            </a:r>
          </a:p>
          <a:p>
            <a:pPr marL="137160" indent="0" fontAlgn="auto">
              <a:spcAft>
                <a:spcPts val="0"/>
              </a:spcAft>
              <a:buClr>
                <a:schemeClr val="tx1">
                  <a:shade val="95000"/>
                </a:schemeClr>
              </a:buClr>
              <a:buNone/>
              <a:defRPr/>
            </a:pPr>
            <a:endParaRPr lang="en-US" dirty="0"/>
          </a:p>
          <a:p>
            <a:pPr marL="548640" indent="-411480" fontAlgn="auto">
              <a:spcAft>
                <a:spcPts val="0"/>
              </a:spcAft>
              <a:buClr>
                <a:schemeClr val="tx1">
                  <a:shade val="95000"/>
                </a:schemeClr>
              </a:buClr>
              <a:buFont typeface="Wingdings 2"/>
              <a:buChar char=""/>
              <a:defRPr/>
            </a:pPr>
            <a:r>
              <a:rPr lang="en-US" dirty="0" smtClean="0"/>
              <a:t>Without the required records ADOT auditors will not be able to determine if you have paid the right amount of tax.  If an auditor finds that your records are missing or incomplete, you could be setting yourself up for a Best Information Available (BIA) assessment.</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IFTA Audit Manual Section A540.200,  “The audit will be completed using the best information available to the base jurisdiction.  The burden of proof is on the licensee.”</a:t>
            </a:r>
          </a:p>
          <a:p>
            <a:pPr marL="548640" indent="-411480" fontAlgn="auto">
              <a:spcAft>
                <a:spcPts val="0"/>
              </a:spcAft>
              <a:buClr>
                <a:schemeClr val="tx1">
                  <a:shade val="95000"/>
                </a:schemeClr>
              </a:buClr>
              <a:buFont typeface="Wingdings 2"/>
              <a:buChar char=""/>
              <a:defRPr/>
            </a:pPr>
            <a:endParaRPr lang="en-US" dirty="0" smtClean="0"/>
          </a:p>
        </p:txBody>
      </p:sp>
    </p:spTree>
  </p:cSld>
  <p:clrMapOvr>
    <a:masterClrMapping/>
  </p:clrMapOvr>
  <p:transition advClick="0">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happens in a BIA Audit?</a:t>
            </a:r>
            <a:endParaRPr lang="en-US" sz="4000" dirty="0"/>
          </a:p>
        </p:txBody>
      </p:sp>
      <p:sp>
        <p:nvSpPr>
          <p:cNvPr id="3" name="Content Placeholder 2"/>
          <p:cNvSpPr>
            <a:spLocks noGrp="1"/>
          </p:cNvSpPr>
          <p:nvPr>
            <p:ph idx="1"/>
          </p:nvPr>
        </p:nvSpPr>
        <p:spPr/>
        <p:txBody>
          <a:bodyPr/>
          <a:lstStyle/>
          <a:p>
            <a:pPr marL="548640" indent="-411480" fontAlgn="auto">
              <a:spcAft>
                <a:spcPts val="0"/>
              </a:spcAft>
              <a:buClr>
                <a:schemeClr val="tx1">
                  <a:shade val="95000"/>
                </a:schemeClr>
              </a:buClr>
              <a:buFont typeface="Wingdings 2"/>
              <a:buChar char=""/>
              <a:defRPr/>
            </a:pPr>
            <a:r>
              <a:rPr lang="en-US" dirty="0"/>
              <a:t>For IFTA BIA assessment, we will estimate your operations as follows</a:t>
            </a:r>
            <a:r>
              <a:rPr lang="en-US" dirty="0" smtClean="0"/>
              <a:t>:</a:t>
            </a:r>
          </a:p>
          <a:p>
            <a:pPr marL="137160" indent="0" fontAlgn="auto">
              <a:spcAft>
                <a:spcPts val="0"/>
              </a:spcAft>
              <a:buClr>
                <a:schemeClr val="tx1">
                  <a:shade val="95000"/>
                </a:schemeClr>
              </a:buClr>
              <a:buNone/>
              <a:defRPr/>
            </a:pPr>
            <a:endParaRPr lang="en-US" dirty="0"/>
          </a:p>
          <a:p>
            <a:pPr marL="868680" lvl="1" indent="-283464" fontAlgn="auto">
              <a:spcAft>
                <a:spcPts val="0"/>
              </a:spcAft>
              <a:buFont typeface="Wingdings 2"/>
              <a:buChar char=""/>
              <a:defRPr/>
            </a:pPr>
            <a:r>
              <a:rPr lang="en-US" sz="2700" dirty="0"/>
              <a:t>Miles – </a:t>
            </a:r>
            <a:r>
              <a:rPr lang="en-US" sz="2700" dirty="0" smtClean="0"/>
              <a:t>increase reported miles by 25%</a:t>
            </a:r>
            <a:endParaRPr lang="en-US" sz="2700" dirty="0"/>
          </a:p>
          <a:p>
            <a:pPr marL="868680" lvl="1" indent="-283464" fontAlgn="auto">
              <a:spcAft>
                <a:spcPts val="0"/>
              </a:spcAft>
              <a:buFont typeface="Wingdings 2"/>
              <a:buChar char=""/>
              <a:defRPr/>
            </a:pPr>
            <a:r>
              <a:rPr lang="en-US" sz="2700" dirty="0"/>
              <a:t>Fuel consumption based on a 4.0 mpg</a:t>
            </a:r>
          </a:p>
          <a:p>
            <a:pPr marL="868680" lvl="1" indent="-283464" fontAlgn="auto">
              <a:spcAft>
                <a:spcPts val="0"/>
              </a:spcAft>
              <a:buFont typeface="Wingdings 2"/>
              <a:buChar char=""/>
              <a:defRPr/>
            </a:pPr>
            <a:r>
              <a:rPr lang="en-US" sz="2700" dirty="0"/>
              <a:t>No credit allowed for fuel </a:t>
            </a:r>
            <a:r>
              <a:rPr lang="en-US" sz="2700" dirty="0" smtClean="0"/>
              <a:t>purchases</a:t>
            </a:r>
            <a:endParaRPr lang="en-US" sz="2700" dirty="0"/>
          </a:p>
        </p:txBody>
      </p:sp>
    </p:spTree>
    <p:extLst>
      <p:ext uri="{BB962C8B-B14F-4D97-AF65-F5344CB8AC3E}">
        <p14:creationId xmlns:p14="http://schemas.microsoft.com/office/powerpoint/2010/main" val="10851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16"/>
            <a:ext cx="7391400" cy="808038"/>
          </a:xfrm>
        </p:spPr>
        <p:txBody>
          <a:bodyPr/>
          <a:lstStyle/>
          <a:p>
            <a:r>
              <a:rPr lang="en-US" dirty="0" smtClean="0"/>
              <a:t>Change MPG to 4.0</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685800"/>
            <a:ext cx="44958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0770" y="2743200"/>
            <a:ext cx="3505200" cy="2215991"/>
          </a:xfrm>
          <a:prstGeom prst="rect">
            <a:avLst/>
          </a:prstGeom>
          <a:noFill/>
        </p:spPr>
        <p:txBody>
          <a:bodyPr wrap="square" rtlCol="0">
            <a:spAutoFit/>
          </a:bodyPr>
          <a:lstStyle/>
          <a:p>
            <a:r>
              <a:rPr lang="en-US" sz="2400" dirty="0" smtClean="0">
                <a:latin typeface="+mn-lt"/>
              </a:rPr>
              <a:t>For two jurisdictions (AZ and CA) the assessment becomes:</a:t>
            </a:r>
          </a:p>
          <a:p>
            <a:endParaRPr lang="en-US" sz="2400" dirty="0">
              <a:latin typeface="+mn-lt"/>
            </a:endParaRPr>
          </a:p>
          <a:p>
            <a:r>
              <a:rPr lang="en-US" sz="2400" b="1" i="1" dirty="0" smtClean="0">
                <a:latin typeface="+mn-lt"/>
              </a:rPr>
              <a:t>	</a:t>
            </a:r>
            <a:r>
              <a:rPr lang="en-US" sz="2400" b="1" i="1" u="sng" dirty="0" smtClean="0">
                <a:latin typeface="+mn-lt"/>
              </a:rPr>
              <a:t>$18,886.12</a:t>
            </a:r>
          </a:p>
          <a:p>
            <a:endParaRPr lang="en-US" dirty="0"/>
          </a:p>
        </p:txBody>
      </p:sp>
    </p:spTree>
    <p:extLst>
      <p:ext uri="{BB962C8B-B14F-4D97-AF65-F5344CB8AC3E}">
        <p14:creationId xmlns:p14="http://schemas.microsoft.com/office/powerpoint/2010/main" val="3313786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16"/>
            <a:ext cx="8382000" cy="808038"/>
          </a:xfrm>
        </p:spPr>
        <p:txBody>
          <a:bodyPr/>
          <a:lstStyle/>
          <a:p>
            <a:r>
              <a:rPr lang="en-US" sz="2800" dirty="0" smtClean="0"/>
              <a:t>Change MPG to 4.0 &amp; Disallow Tax-Paid Gallons</a:t>
            </a:r>
            <a:endParaRPr lang="en-US" sz="2800" dirty="0"/>
          </a:p>
        </p:txBody>
      </p:sp>
      <p:sp>
        <p:nvSpPr>
          <p:cNvPr id="4" name="TextBox 3"/>
          <p:cNvSpPr txBox="1"/>
          <p:nvPr/>
        </p:nvSpPr>
        <p:spPr>
          <a:xfrm>
            <a:off x="6400800" y="2292345"/>
            <a:ext cx="2748023" cy="2585323"/>
          </a:xfrm>
          <a:prstGeom prst="rect">
            <a:avLst/>
          </a:prstGeom>
          <a:noFill/>
        </p:spPr>
        <p:txBody>
          <a:bodyPr wrap="square" rtlCol="0">
            <a:spAutoFit/>
          </a:bodyPr>
          <a:lstStyle/>
          <a:p>
            <a:r>
              <a:rPr lang="en-US" sz="2400" dirty="0" smtClean="0">
                <a:latin typeface="+mn-lt"/>
              </a:rPr>
              <a:t>For two jurisdictions (AZ and CA) the assessment becomes:</a:t>
            </a:r>
          </a:p>
          <a:p>
            <a:endParaRPr lang="en-US" sz="2400" dirty="0">
              <a:latin typeface="+mn-lt"/>
            </a:endParaRPr>
          </a:p>
          <a:p>
            <a:r>
              <a:rPr lang="en-US" sz="2400" b="1" i="1" dirty="0" smtClean="0">
                <a:latin typeface="+mn-lt"/>
              </a:rPr>
              <a:t>	</a:t>
            </a:r>
            <a:r>
              <a:rPr lang="en-US" sz="2400" b="1" i="1" u="sng" dirty="0" smtClean="0">
                <a:latin typeface="+mn-lt"/>
              </a:rPr>
              <a:t>$52,362.12</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799"/>
            <a:ext cx="5638800"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920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16"/>
            <a:ext cx="8382000" cy="808038"/>
          </a:xfrm>
        </p:spPr>
        <p:txBody>
          <a:bodyPr/>
          <a:lstStyle/>
          <a:p>
            <a:r>
              <a:rPr lang="en-US" sz="2400" dirty="0" smtClean="0"/>
              <a:t>Full BIA: Drop MPG, disallow tax-paid gallons, increase miles</a:t>
            </a:r>
            <a:endParaRPr lang="en-US" sz="2400" dirty="0"/>
          </a:p>
        </p:txBody>
      </p:sp>
      <p:sp>
        <p:nvSpPr>
          <p:cNvPr id="4" name="TextBox 3"/>
          <p:cNvSpPr txBox="1"/>
          <p:nvPr/>
        </p:nvSpPr>
        <p:spPr>
          <a:xfrm>
            <a:off x="6400800" y="2292345"/>
            <a:ext cx="2748023" cy="2585323"/>
          </a:xfrm>
          <a:prstGeom prst="rect">
            <a:avLst/>
          </a:prstGeom>
          <a:noFill/>
        </p:spPr>
        <p:txBody>
          <a:bodyPr wrap="square" rtlCol="0">
            <a:spAutoFit/>
          </a:bodyPr>
          <a:lstStyle/>
          <a:p>
            <a:r>
              <a:rPr lang="en-US" sz="2400" dirty="0" smtClean="0">
                <a:latin typeface="+mn-lt"/>
              </a:rPr>
              <a:t>For two jurisdictions (AZ and CA) the assessment becomes:</a:t>
            </a:r>
          </a:p>
          <a:p>
            <a:endParaRPr lang="en-US" sz="2400" dirty="0">
              <a:latin typeface="+mn-lt"/>
            </a:endParaRPr>
          </a:p>
          <a:p>
            <a:r>
              <a:rPr lang="en-US" sz="2400" b="1" i="1" dirty="0" smtClean="0">
                <a:latin typeface="+mn-lt"/>
              </a:rPr>
              <a:t>	</a:t>
            </a:r>
            <a:r>
              <a:rPr lang="en-US" sz="2400" b="1" i="1" u="sng" dirty="0" smtClean="0">
                <a:latin typeface="+mn-lt"/>
              </a:rPr>
              <a:t>$70,687.70</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5638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24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883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808038"/>
          </a:xfrm>
        </p:spPr>
        <p:txBody>
          <a:bodyPr/>
          <a:lstStyle/>
          <a:p>
            <a:r>
              <a:rPr lang="en-US" sz="4000" dirty="0"/>
              <a:t>Miscellaneous Records</a:t>
            </a:r>
          </a:p>
        </p:txBody>
      </p:sp>
      <p:sp>
        <p:nvSpPr>
          <p:cNvPr id="3" name="Content Placeholder 2"/>
          <p:cNvSpPr>
            <a:spLocks noGrp="1"/>
          </p:cNvSpPr>
          <p:nvPr>
            <p:ph idx="1"/>
          </p:nvPr>
        </p:nvSpPr>
        <p:spPr>
          <a:xfrm>
            <a:off x="1295400" y="914400"/>
            <a:ext cx="7391400" cy="4525963"/>
          </a:xfrm>
        </p:spPr>
        <p:txBody>
          <a:bodyPr/>
          <a:lstStyle/>
          <a:p>
            <a:r>
              <a:rPr lang="en-US" dirty="0" smtClean="0"/>
              <a:t>Maintenance Records</a:t>
            </a:r>
          </a:p>
          <a:p>
            <a:pPr marL="0" indent="0">
              <a:buNone/>
            </a:pPr>
            <a:endParaRPr lang="en-US" dirty="0" smtClean="0"/>
          </a:p>
          <a:p>
            <a:r>
              <a:rPr lang="en-US" dirty="0" smtClean="0"/>
              <a:t>DOT Logs – </a:t>
            </a:r>
            <a:r>
              <a:rPr lang="en-US" b="1" u="sng" dirty="0" smtClean="0"/>
              <a:t>Do NOT discard! </a:t>
            </a:r>
            <a:r>
              <a:rPr lang="en-US" dirty="0" smtClean="0"/>
              <a:t>– keep for 3-4 years </a:t>
            </a:r>
          </a:p>
          <a:p>
            <a:endParaRPr lang="en-US" dirty="0" smtClean="0"/>
          </a:p>
          <a:p>
            <a:r>
              <a:rPr lang="en-US" dirty="0" smtClean="0"/>
              <a:t>Bills of Lading</a:t>
            </a:r>
          </a:p>
          <a:p>
            <a:endParaRPr lang="en-US" dirty="0"/>
          </a:p>
          <a:p>
            <a:r>
              <a:rPr lang="en-US" dirty="0" smtClean="0"/>
              <a:t>Payroll records/Settlement Statements</a:t>
            </a:r>
          </a:p>
          <a:p>
            <a:endParaRPr lang="en-US" dirty="0" smtClean="0"/>
          </a:p>
          <a:p>
            <a:r>
              <a:rPr lang="en-US" dirty="0" smtClean="0"/>
              <a:t>Fuel Card Statements</a:t>
            </a:r>
          </a:p>
          <a:p>
            <a:endParaRPr lang="en-US" dirty="0"/>
          </a:p>
          <a:p>
            <a:r>
              <a:rPr lang="en-US" dirty="0" smtClean="0"/>
              <a:t>Customer Invoices</a:t>
            </a:r>
            <a:endParaRPr lang="en-US" dirty="0"/>
          </a:p>
        </p:txBody>
      </p:sp>
    </p:spTree>
    <p:extLst>
      <p:ext uri="{BB962C8B-B14F-4D97-AF65-F5344CB8AC3E}">
        <p14:creationId xmlns:p14="http://schemas.microsoft.com/office/powerpoint/2010/main" val="2836495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27424880"/>
              </p:ext>
            </p:extLst>
          </p:nvPr>
        </p:nvGraphicFramePr>
        <p:xfrm>
          <a:off x="876300" y="1295400"/>
          <a:ext cx="7391400" cy="3657599"/>
        </p:xfrm>
        <a:graphic>
          <a:graphicData uri="http://schemas.openxmlformats.org/drawingml/2006/table">
            <a:tbl>
              <a:tblPr>
                <a:tableStyleId>{5C22544A-7EE6-4342-B048-85BDC9FD1C3A}</a:tableStyleId>
              </a:tblPr>
              <a:tblGrid>
                <a:gridCol w="546577"/>
                <a:gridCol w="630665"/>
                <a:gridCol w="832478"/>
                <a:gridCol w="538168"/>
                <a:gridCol w="538168"/>
                <a:gridCol w="538168"/>
                <a:gridCol w="538168"/>
                <a:gridCol w="538168"/>
                <a:gridCol w="538168"/>
                <a:gridCol w="538168"/>
                <a:gridCol w="538168"/>
                <a:gridCol w="538168"/>
                <a:gridCol w="538168"/>
              </a:tblGrid>
              <a:tr h="332509">
                <a:tc gridSpan="5">
                  <a:txBody>
                    <a:bodyPr/>
                    <a:lstStyle/>
                    <a:p>
                      <a:pPr algn="l" fontAlgn="b"/>
                      <a:r>
                        <a:rPr lang="en-US" sz="1600" u="none" strike="noStrike">
                          <a:effectLst/>
                        </a:rPr>
                        <a:t>APRIL 2010 TRACTOR REPORT</a:t>
                      </a:r>
                      <a:endParaRPr lang="en-US" sz="1600" b="1" i="1"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l" fontAlgn="b"/>
                      <a:r>
                        <a:rPr lang="en-US" sz="1600" u="none" strike="noStrike">
                          <a:effectLst/>
                        </a:rPr>
                        <a:t>UNIT</a:t>
                      </a:r>
                      <a:endParaRPr lang="en-US" sz="1600" b="1" i="0" u="none" strike="noStrike">
                        <a:effectLst/>
                        <a:latin typeface="Calibri"/>
                      </a:endParaRPr>
                    </a:p>
                  </a:txBody>
                  <a:tcPr marL="8412" marR="8412" marT="8412" marB="0" anchor="b"/>
                </a:tc>
                <a:tc>
                  <a:txBody>
                    <a:bodyPr/>
                    <a:lstStyle/>
                    <a:p>
                      <a:pPr algn="l" fontAlgn="b"/>
                      <a:r>
                        <a:rPr lang="en-US" sz="1600" u="none" strike="noStrike">
                          <a:effectLst/>
                        </a:rPr>
                        <a:t>DATE</a:t>
                      </a:r>
                      <a:endParaRPr lang="en-US" sz="1600" b="1" i="0" u="none" strike="noStrike">
                        <a:effectLst/>
                        <a:latin typeface="Calibri"/>
                      </a:endParaRPr>
                    </a:p>
                  </a:txBody>
                  <a:tcPr marL="8412" marR="8412" marT="8412" marB="0" anchor="b"/>
                </a:tc>
                <a:tc>
                  <a:txBody>
                    <a:bodyPr/>
                    <a:lstStyle/>
                    <a:p>
                      <a:pPr algn="l" fontAlgn="b"/>
                      <a:r>
                        <a:rPr lang="en-US" sz="1600" u="none" strike="noStrike">
                          <a:effectLst/>
                        </a:rPr>
                        <a:t>MILEAGE</a:t>
                      </a:r>
                      <a:endParaRPr lang="en-US" sz="1600" b="1" i="0" u="none" strike="noStrike">
                        <a:effectLst/>
                        <a:latin typeface="Calibri"/>
                      </a:endParaRPr>
                    </a:p>
                  </a:txBody>
                  <a:tcPr marL="8412" marR="8412" marT="8412" marB="0" anchor="b"/>
                </a:tc>
                <a:tc gridSpan="2">
                  <a:txBody>
                    <a:bodyPr/>
                    <a:lstStyle/>
                    <a:p>
                      <a:pPr algn="l" fontAlgn="b"/>
                      <a:r>
                        <a:rPr lang="en-US" sz="1600" u="none" strike="noStrike">
                          <a:effectLst/>
                        </a:rPr>
                        <a:t>REPAIR</a:t>
                      </a:r>
                      <a:endParaRPr lang="en-US" sz="1600" b="1" i="0" u="none" strike="noStrike">
                        <a:effectLst/>
                        <a:latin typeface="Calibri"/>
                      </a:endParaRPr>
                    </a:p>
                  </a:txBody>
                  <a:tcPr marL="8412" marR="8412" marT="8412" marB="0" anchor="b"/>
                </a:tc>
                <a:tc hMerge="1">
                  <a:txBody>
                    <a:bodyPr/>
                    <a:lstStyle/>
                    <a:p>
                      <a:endParaRPr lang="en-US"/>
                    </a:p>
                  </a:txBody>
                  <a:tcPr/>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r" fontAlgn="b"/>
                      <a:r>
                        <a:rPr lang="en-US" sz="1600" u="sng" strike="noStrike">
                          <a:effectLst/>
                        </a:rPr>
                        <a:t>95</a:t>
                      </a:r>
                      <a:endParaRPr lang="en-US" sz="1600" b="1" i="0" u="sng"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ctr" fontAlgn="b"/>
                      <a:endParaRPr lang="en-US" sz="1600" b="0" i="0" u="none" strike="noStrike">
                        <a:effectLst/>
                        <a:latin typeface="Calibri"/>
                      </a:endParaRPr>
                    </a:p>
                  </a:txBody>
                  <a:tcPr marL="8412" marR="8412" marT="8412" marB="0" anchor="b"/>
                </a:tc>
                <a:tc>
                  <a:txBody>
                    <a:bodyPr/>
                    <a:lstStyle/>
                    <a:p>
                      <a:pPr algn="r" fontAlgn="b"/>
                      <a:r>
                        <a:rPr lang="en-US" sz="1600" u="none" strike="noStrike">
                          <a:effectLst/>
                        </a:rPr>
                        <a:t>09-Apr</a:t>
                      </a:r>
                      <a:endParaRPr lang="en-US" sz="1600" b="0" i="0" u="none" strike="noStrike">
                        <a:effectLst/>
                        <a:latin typeface="Calibri"/>
                      </a:endParaRPr>
                    </a:p>
                  </a:txBody>
                  <a:tcPr marL="8412" marR="8412" marT="8412" marB="0" anchor="b"/>
                </a:tc>
                <a:tc>
                  <a:txBody>
                    <a:bodyPr/>
                    <a:lstStyle/>
                    <a:p>
                      <a:pPr algn="r" fontAlgn="b"/>
                      <a:r>
                        <a:rPr lang="en-US" sz="1600" u="none" strike="noStrike">
                          <a:effectLst/>
                        </a:rPr>
                        <a:t>641153</a:t>
                      </a:r>
                      <a:endParaRPr lang="en-US" sz="1600" b="0" i="0" u="none" strike="noStrike">
                        <a:effectLst/>
                        <a:latin typeface="Calibri"/>
                      </a:endParaRPr>
                    </a:p>
                  </a:txBody>
                  <a:tcPr marL="8412" marR="8412" marT="8412" marB="0" anchor="b"/>
                </a:tc>
                <a:tc gridSpan="10">
                  <a:txBody>
                    <a:bodyPr/>
                    <a:lstStyle/>
                    <a:p>
                      <a:pPr algn="l" fontAlgn="b"/>
                      <a:r>
                        <a:rPr lang="en-US" sz="1600" u="none" strike="noStrike">
                          <a:effectLst/>
                        </a:rPr>
                        <a:t>SHORT SERVICE - GREASE, CHK TRANNY &amp; DIFFS, STEER HUB</a:t>
                      </a:r>
                      <a:endParaRPr lang="en-US" sz="1600" b="0" i="0"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509">
                <a:tc>
                  <a:txBody>
                    <a:bodyPr/>
                    <a:lstStyle/>
                    <a:p>
                      <a:pPr algn="ctr"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gridSpan="7">
                  <a:txBody>
                    <a:bodyPr/>
                    <a:lstStyle/>
                    <a:p>
                      <a:pPr algn="l" fontAlgn="b"/>
                      <a:r>
                        <a:rPr lang="en-US" sz="1600" u="none" strike="noStrike">
                          <a:effectLst/>
                        </a:rPr>
                        <a:t>OIL, U-JOINTS, WATER HOSES, IDLER PULLEYS</a:t>
                      </a:r>
                      <a:endParaRPr lang="en-US" sz="1600" b="0" i="0"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ctr"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gridSpan="8">
                  <a:txBody>
                    <a:bodyPr/>
                    <a:lstStyle/>
                    <a:p>
                      <a:pPr algn="l" fontAlgn="b"/>
                      <a:r>
                        <a:rPr lang="en-US" sz="1600" u="none" strike="noStrike">
                          <a:effectLst/>
                        </a:rPr>
                        <a:t>TOP FRONT DIFF OFF WITH OIL…LOOK FOR LEAK</a:t>
                      </a:r>
                      <a:endParaRPr lang="en-US" sz="1600" b="0" i="0"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gridSpan="4">
                  <a:txBody>
                    <a:bodyPr/>
                    <a:lstStyle/>
                    <a:p>
                      <a:pPr algn="l" fontAlgn="b"/>
                      <a:r>
                        <a:rPr lang="en-US" sz="1600" u="none" strike="noStrike">
                          <a:effectLst/>
                        </a:rPr>
                        <a:t>JUNE 2010 TRACTOR REPORT</a:t>
                      </a:r>
                      <a:endParaRPr lang="en-US" sz="1600" b="1" i="1"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l" fontAlgn="b"/>
                      <a:r>
                        <a:rPr lang="en-US" sz="1600" u="none" strike="noStrike">
                          <a:effectLst/>
                        </a:rPr>
                        <a:t>UNIT</a:t>
                      </a:r>
                      <a:endParaRPr lang="en-US" sz="1600" b="1" i="0" u="none" strike="noStrike">
                        <a:effectLst/>
                        <a:latin typeface="Calibri"/>
                      </a:endParaRPr>
                    </a:p>
                  </a:txBody>
                  <a:tcPr marL="8412" marR="8412" marT="8412" marB="0" anchor="b"/>
                </a:tc>
                <a:tc>
                  <a:txBody>
                    <a:bodyPr/>
                    <a:lstStyle/>
                    <a:p>
                      <a:pPr algn="l" fontAlgn="b"/>
                      <a:r>
                        <a:rPr lang="en-US" sz="1600" u="none" strike="noStrike">
                          <a:effectLst/>
                        </a:rPr>
                        <a:t>DATE</a:t>
                      </a:r>
                      <a:endParaRPr lang="en-US" sz="1600" b="1" i="0" u="none" strike="noStrike">
                        <a:effectLst/>
                        <a:latin typeface="Calibri"/>
                      </a:endParaRPr>
                    </a:p>
                  </a:txBody>
                  <a:tcPr marL="8412" marR="8412" marT="8412" marB="0" anchor="b"/>
                </a:tc>
                <a:tc>
                  <a:txBody>
                    <a:bodyPr/>
                    <a:lstStyle/>
                    <a:p>
                      <a:pPr algn="l" fontAlgn="b"/>
                      <a:r>
                        <a:rPr lang="en-US" sz="1600" u="none" strike="noStrike">
                          <a:effectLst/>
                        </a:rPr>
                        <a:t>MILEAGE</a:t>
                      </a:r>
                      <a:endParaRPr lang="en-US" sz="1600" b="1" i="0" u="none" strike="noStrike">
                        <a:effectLst/>
                        <a:latin typeface="Calibri"/>
                      </a:endParaRPr>
                    </a:p>
                  </a:txBody>
                  <a:tcPr marL="8412" marR="8412" marT="8412" marB="0" anchor="b"/>
                </a:tc>
                <a:tc gridSpan="2">
                  <a:txBody>
                    <a:bodyPr/>
                    <a:lstStyle/>
                    <a:p>
                      <a:pPr algn="l" fontAlgn="b"/>
                      <a:r>
                        <a:rPr lang="en-US" sz="1600" u="none" strike="noStrike">
                          <a:effectLst/>
                        </a:rPr>
                        <a:t>REPAIR</a:t>
                      </a:r>
                      <a:endParaRPr lang="en-US" sz="1600" b="1" i="0" u="none" strike="noStrike">
                        <a:effectLst/>
                        <a:latin typeface="Calibri"/>
                      </a:endParaRPr>
                    </a:p>
                  </a:txBody>
                  <a:tcPr marL="8412" marR="8412" marT="8412" marB="0" anchor="b"/>
                </a:tc>
                <a:tc hMerge="1">
                  <a:txBody>
                    <a:bodyPr/>
                    <a:lstStyle/>
                    <a:p>
                      <a:endParaRPr lang="en-US"/>
                    </a:p>
                  </a:txBody>
                  <a:tcPr/>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r" fontAlgn="b"/>
                      <a:r>
                        <a:rPr lang="en-US" sz="1600" u="sng" strike="noStrike">
                          <a:effectLst/>
                        </a:rPr>
                        <a:t>95</a:t>
                      </a:r>
                      <a:endParaRPr lang="en-US" sz="1600" b="1" i="0" u="sng"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1"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r>
              <a:tr h="332509">
                <a:tc>
                  <a:txBody>
                    <a:bodyPr/>
                    <a:lstStyle/>
                    <a:p>
                      <a:pPr algn="l" fontAlgn="b"/>
                      <a:endParaRPr lang="en-US" sz="1600" b="0" i="0" u="none" strike="noStrike">
                        <a:effectLst/>
                        <a:latin typeface="Calibri"/>
                      </a:endParaRPr>
                    </a:p>
                  </a:txBody>
                  <a:tcPr marL="8412" marR="8412" marT="8412" marB="0" anchor="b"/>
                </a:tc>
                <a:tc>
                  <a:txBody>
                    <a:bodyPr/>
                    <a:lstStyle/>
                    <a:p>
                      <a:pPr algn="r" fontAlgn="b"/>
                      <a:r>
                        <a:rPr lang="en-US" sz="1600" u="none" strike="noStrike">
                          <a:effectLst/>
                        </a:rPr>
                        <a:t>30-Jun</a:t>
                      </a:r>
                      <a:endParaRPr lang="en-US" sz="1600" b="0" i="0" u="none" strike="noStrike">
                        <a:effectLst/>
                        <a:latin typeface="Calibri"/>
                      </a:endParaRPr>
                    </a:p>
                  </a:txBody>
                  <a:tcPr marL="8412" marR="8412" marT="8412" marB="0" anchor="b"/>
                </a:tc>
                <a:tc>
                  <a:txBody>
                    <a:bodyPr/>
                    <a:lstStyle/>
                    <a:p>
                      <a:pPr algn="r" fontAlgn="b"/>
                      <a:r>
                        <a:rPr lang="en-US" sz="1600" u="none" strike="noStrike">
                          <a:effectLst/>
                        </a:rPr>
                        <a:t>675459</a:t>
                      </a:r>
                      <a:endParaRPr lang="en-US" sz="1600" b="0" i="0" u="none" strike="noStrike">
                        <a:effectLst/>
                        <a:latin typeface="Calibri"/>
                      </a:endParaRPr>
                    </a:p>
                  </a:txBody>
                  <a:tcPr marL="8412" marR="8412" marT="8412" marB="0" anchor="b"/>
                </a:tc>
                <a:tc gridSpan="10">
                  <a:txBody>
                    <a:bodyPr/>
                    <a:lstStyle/>
                    <a:p>
                      <a:pPr algn="l" fontAlgn="b"/>
                      <a:r>
                        <a:rPr lang="en-US" sz="1600" u="none" strike="noStrike">
                          <a:effectLst/>
                        </a:rPr>
                        <a:t>FIND OUT A/C COMPRESSOR BAD…PARK BY FENCE…REMOVED</a:t>
                      </a:r>
                      <a:endParaRPr lang="en-US" sz="1600" b="0" i="0"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509">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a:txBody>
                    <a:bodyPr/>
                    <a:lstStyle/>
                    <a:p>
                      <a:pPr algn="l" fontAlgn="b"/>
                      <a:endParaRPr lang="en-US" sz="1600" b="0" i="0" u="none" strike="noStrike">
                        <a:effectLst/>
                        <a:latin typeface="Calibri"/>
                      </a:endParaRPr>
                    </a:p>
                  </a:txBody>
                  <a:tcPr marL="8412" marR="8412" marT="8412" marB="0" anchor="b"/>
                </a:tc>
                <a:tc gridSpan="7">
                  <a:txBody>
                    <a:bodyPr/>
                    <a:lstStyle/>
                    <a:p>
                      <a:pPr algn="l" fontAlgn="b"/>
                      <a:r>
                        <a:rPr lang="en-US" sz="1600" u="none" strike="noStrike">
                          <a:effectLst/>
                        </a:rPr>
                        <a:t>AIR COMP. STEEL HOSE READY FOR 103</a:t>
                      </a:r>
                      <a:endParaRPr lang="en-US" sz="1600" b="0" i="0" u="none" strike="noStrike">
                        <a:effectLst/>
                        <a:latin typeface="Calibri"/>
                      </a:endParaRPr>
                    </a:p>
                  </a:txBody>
                  <a:tcPr marL="8412" marR="8412" marT="84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a:effectLst/>
                        <a:latin typeface="Arial"/>
                      </a:endParaRPr>
                    </a:p>
                  </a:txBody>
                  <a:tcPr marL="8412" marR="8412" marT="8412" marB="0" anchor="b"/>
                </a:tc>
                <a:tc>
                  <a:txBody>
                    <a:bodyPr/>
                    <a:lstStyle/>
                    <a:p>
                      <a:pPr algn="l" fontAlgn="b"/>
                      <a:endParaRPr lang="en-US" sz="1600" b="0" i="0" u="none" strike="noStrike" dirty="0">
                        <a:effectLst/>
                        <a:latin typeface="Arial"/>
                      </a:endParaRPr>
                    </a:p>
                  </a:txBody>
                  <a:tcPr marL="8412" marR="8412" marT="8412" marB="0" anchor="b"/>
                </a:tc>
              </a:tr>
            </a:tbl>
          </a:graphicData>
        </a:graphic>
      </p:graphicFrame>
      <p:sp>
        <p:nvSpPr>
          <p:cNvPr id="8" name="Rectangle 7"/>
          <p:cNvSpPr/>
          <p:nvPr/>
        </p:nvSpPr>
        <p:spPr>
          <a:xfrm>
            <a:off x="907474" y="381000"/>
            <a:ext cx="5188526" cy="707886"/>
          </a:xfrm>
          <a:prstGeom prst="rect">
            <a:avLst/>
          </a:prstGeom>
        </p:spPr>
        <p:txBody>
          <a:bodyPr wrap="square">
            <a:spAutoFit/>
          </a:bodyPr>
          <a:lstStyle/>
          <a:p>
            <a:r>
              <a:rPr lang="en-US" sz="4000" dirty="0"/>
              <a:t>Maintenance Records</a:t>
            </a:r>
          </a:p>
        </p:txBody>
      </p:sp>
    </p:spTree>
    <p:extLst>
      <p:ext uri="{BB962C8B-B14F-4D97-AF65-F5344CB8AC3E}">
        <p14:creationId xmlns:p14="http://schemas.microsoft.com/office/powerpoint/2010/main" val="3687584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808038"/>
          </a:xfrm>
        </p:spPr>
        <p:txBody>
          <a:bodyPr/>
          <a:lstStyle/>
          <a:p>
            <a:r>
              <a:rPr lang="en-US" dirty="0" smtClean="0"/>
              <a:t>US DOT Driver’s Logs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1"/>
            <a:ext cx="8229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583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808038"/>
          </a:xfrm>
        </p:spPr>
        <p:txBody>
          <a:bodyPr/>
          <a:lstStyle/>
          <a:p>
            <a:r>
              <a:rPr lang="en-US" dirty="0" smtClean="0"/>
              <a:t>Bills of Lading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77" y="685800"/>
            <a:ext cx="81248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450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43"/>
            <a:ext cx="7391400" cy="808038"/>
          </a:xfrm>
        </p:spPr>
        <p:txBody>
          <a:bodyPr/>
          <a:lstStyle/>
          <a:p>
            <a:r>
              <a:rPr lang="en-US" sz="3200" dirty="0" smtClean="0"/>
              <a:t>Payroll Records/Settlement Statements</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1"/>
            <a:ext cx="8086724"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11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808038"/>
          </a:xfrm>
        </p:spPr>
        <p:txBody>
          <a:bodyPr/>
          <a:lstStyle/>
          <a:p>
            <a:r>
              <a:rPr lang="en-US" dirty="0" smtClean="0"/>
              <a:t>Fuel Card Statements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1"/>
            <a:ext cx="8077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758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91400" cy="808038"/>
          </a:xfrm>
        </p:spPr>
        <p:txBody>
          <a:bodyPr/>
          <a:lstStyle/>
          <a:p>
            <a:r>
              <a:rPr lang="en-US" sz="4000" dirty="0" smtClean="0"/>
              <a:t>Miscellaneous Records</a:t>
            </a:r>
            <a:endParaRPr lang="en-US" sz="4000" dirty="0"/>
          </a:p>
        </p:txBody>
      </p:sp>
      <p:sp>
        <p:nvSpPr>
          <p:cNvPr id="3" name="Content Placeholder 2"/>
          <p:cNvSpPr>
            <a:spLocks noGrp="1"/>
          </p:cNvSpPr>
          <p:nvPr>
            <p:ph idx="1"/>
          </p:nvPr>
        </p:nvSpPr>
        <p:spPr>
          <a:xfrm>
            <a:off x="1295400" y="1219200"/>
            <a:ext cx="7391400" cy="4906963"/>
          </a:xfrm>
        </p:spPr>
        <p:txBody>
          <a:bodyPr/>
          <a:lstStyle/>
          <a:p>
            <a:r>
              <a:rPr lang="en-US" dirty="0" smtClean="0"/>
              <a:t>Method of tracking IFTA decals to vehicles</a:t>
            </a:r>
          </a:p>
          <a:p>
            <a:pPr lvl="1"/>
            <a:r>
              <a:rPr lang="en-US" dirty="0" smtClean="0"/>
              <a:t>Great for fleets of &gt; 1 vehicle</a:t>
            </a:r>
          </a:p>
          <a:p>
            <a:r>
              <a:rPr lang="en-US" dirty="0" smtClean="0"/>
              <a:t>Power of Attorney (POA)</a:t>
            </a:r>
          </a:p>
          <a:p>
            <a:pPr lvl="1"/>
            <a:r>
              <a:rPr lang="en-US" dirty="0" smtClean="0"/>
              <a:t>For fuel tax agents</a:t>
            </a:r>
          </a:p>
          <a:p>
            <a:pPr lvl="1"/>
            <a:r>
              <a:rPr lang="en-US" dirty="0" smtClean="0"/>
              <a:t>Attorneys</a:t>
            </a:r>
          </a:p>
          <a:p>
            <a:pPr lvl="1"/>
            <a:r>
              <a:rPr lang="en-US" dirty="0" smtClean="0"/>
              <a:t>Other company representatives</a:t>
            </a:r>
          </a:p>
          <a:p>
            <a:r>
              <a:rPr lang="en-US" dirty="0" smtClean="0"/>
              <a:t>Lease </a:t>
            </a:r>
            <a:r>
              <a:rPr lang="en-US" dirty="0"/>
              <a:t>agreements for vehicles that you lease or that are leased to </a:t>
            </a:r>
            <a:r>
              <a:rPr lang="en-US" dirty="0" smtClean="0"/>
              <a:t>you</a:t>
            </a:r>
          </a:p>
          <a:p>
            <a:pPr lvl="1"/>
            <a:r>
              <a:rPr lang="en-US" dirty="0" smtClean="0"/>
              <a:t>Who has ultimate responsibility for IFTA returns</a:t>
            </a:r>
          </a:p>
          <a:p>
            <a:endParaRPr lang="en-US" dirty="0"/>
          </a:p>
        </p:txBody>
      </p:sp>
    </p:spTree>
    <p:extLst>
      <p:ext uri="{BB962C8B-B14F-4D97-AF65-F5344CB8AC3E}">
        <p14:creationId xmlns:p14="http://schemas.microsoft.com/office/powerpoint/2010/main" val="3549913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Off-Road Miles &amp; Fuel</a:t>
            </a:r>
            <a:endParaRPr lang="en-US" sz="4000" dirty="0"/>
          </a:p>
        </p:txBody>
      </p:sp>
      <p:sp>
        <p:nvSpPr>
          <p:cNvPr id="3" name="Content Placeholder 2"/>
          <p:cNvSpPr>
            <a:spLocks noGrp="1"/>
          </p:cNvSpPr>
          <p:nvPr>
            <p:ph idx="1"/>
          </p:nvPr>
        </p:nvSpPr>
        <p:spPr/>
        <p:txBody>
          <a:bodyPr/>
          <a:lstStyle/>
          <a:p>
            <a:r>
              <a:rPr lang="en-US" dirty="0" smtClean="0"/>
              <a:t>Roads </a:t>
            </a:r>
            <a:r>
              <a:rPr lang="en-US" u="sng" dirty="0" smtClean="0"/>
              <a:t>NOT</a:t>
            </a:r>
            <a:r>
              <a:rPr lang="en-US" dirty="0" smtClean="0"/>
              <a:t> maintained by govt. entity</a:t>
            </a:r>
          </a:p>
          <a:p>
            <a:pPr lvl="1"/>
            <a:r>
              <a:rPr lang="en-US" dirty="0" smtClean="0"/>
              <a:t>Private roads </a:t>
            </a:r>
          </a:p>
          <a:p>
            <a:pPr lvl="2"/>
            <a:r>
              <a:rPr lang="en-US" dirty="0" smtClean="0"/>
              <a:t>Farms</a:t>
            </a:r>
          </a:p>
          <a:p>
            <a:pPr lvl="2"/>
            <a:r>
              <a:rPr lang="en-US" dirty="0" smtClean="0"/>
              <a:t>Mines</a:t>
            </a:r>
          </a:p>
          <a:p>
            <a:r>
              <a:rPr lang="en-US" dirty="0" smtClean="0"/>
              <a:t>Must maintain detailed records for off-road credit!</a:t>
            </a:r>
          </a:p>
          <a:p>
            <a:pPr lvl="2"/>
            <a:endParaRPr lang="en-US" dirty="0" smtClean="0"/>
          </a:p>
        </p:txBody>
      </p:sp>
    </p:spTree>
    <p:extLst>
      <p:ext uri="{BB962C8B-B14F-4D97-AF65-F5344CB8AC3E}">
        <p14:creationId xmlns:p14="http://schemas.microsoft.com/office/powerpoint/2010/main" val="134206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16"/>
            <a:ext cx="7391400" cy="808038"/>
          </a:xfrm>
        </p:spPr>
        <p:txBody>
          <a:bodyPr/>
          <a:lstStyle/>
          <a:p>
            <a:r>
              <a:rPr lang="en-US" dirty="0" smtClean="0"/>
              <a:t>Auditing IFTA Records</a:t>
            </a:r>
            <a:endParaRPr lang="en-US" dirty="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81534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21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16"/>
            <a:ext cx="7391400" cy="808038"/>
          </a:xfrm>
        </p:spPr>
        <p:txBody>
          <a:bodyPr/>
          <a:lstStyle/>
          <a:p>
            <a:r>
              <a:rPr lang="en-US" dirty="0" smtClean="0"/>
              <a:t>Auditing IFTA Records</a:t>
            </a:r>
            <a:endParaRPr lang="en-US" dirty="0"/>
          </a:p>
        </p:txBody>
      </p:sp>
      <p:sp>
        <p:nvSpPr>
          <p:cNvPr id="3" name="Content Placeholder 2"/>
          <p:cNvSpPr>
            <a:spLocks noGrp="1"/>
          </p:cNvSpPr>
          <p:nvPr>
            <p:ph idx="1"/>
          </p:nvPr>
        </p:nvSpPr>
        <p:spPr>
          <a:xfrm>
            <a:off x="922598" y="695325"/>
            <a:ext cx="7764201" cy="5486400"/>
          </a:xfrm>
        </p:spPr>
        <p:txBody>
          <a:bodyPr numCol="2"/>
          <a:lstStyle/>
          <a:p>
            <a:r>
              <a:rPr lang="en-US" dirty="0" smtClean="0"/>
              <a:t>Allocation with Odometer Readings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Application of Miles w/o Odometer Readings</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696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5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bodyPr>
          <a:lstStyle/>
          <a:p>
            <a:pPr algn="ctr" fontAlgn="auto">
              <a:spcAft>
                <a:spcPts val="0"/>
              </a:spcAft>
              <a:defRPr/>
            </a:pPr>
            <a:r>
              <a:rPr lang="en-US" sz="4000" dirty="0" smtClean="0"/>
              <a:t>The 3 Main Recordkeeping Requirements</a:t>
            </a:r>
            <a:endParaRPr lang="en-US" sz="4000" dirty="0"/>
          </a:p>
        </p:txBody>
      </p:sp>
      <p:sp>
        <p:nvSpPr>
          <p:cNvPr id="5" name="Freeform 4"/>
          <p:cNvSpPr/>
          <p:nvPr/>
        </p:nvSpPr>
        <p:spPr>
          <a:xfrm>
            <a:off x="3352800" y="1397001"/>
            <a:ext cx="2133600" cy="1498600"/>
          </a:xfrm>
          <a:custGeom>
            <a:avLst/>
            <a:gdLst>
              <a:gd name="connsiteX0" fmla="*/ 0 w 2133600"/>
              <a:gd name="connsiteY0" fmla="*/ 1718733 h 1718733"/>
              <a:gd name="connsiteX1" fmla="*/ 1066800 w 2133600"/>
              <a:gd name="connsiteY1" fmla="*/ 0 h 1718733"/>
              <a:gd name="connsiteX2" fmla="*/ 1066800 w 2133600"/>
              <a:gd name="connsiteY2" fmla="*/ 0 h 1718733"/>
              <a:gd name="connsiteX3" fmla="*/ 2133600 w 2133600"/>
              <a:gd name="connsiteY3" fmla="*/ 1718733 h 1718733"/>
              <a:gd name="connsiteX4" fmla="*/ 0 w 21336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1718733">
                <a:moveTo>
                  <a:pt x="0" y="1718733"/>
                </a:moveTo>
                <a:lnTo>
                  <a:pt x="1066800" y="0"/>
                </a:lnTo>
                <a:lnTo>
                  <a:pt x="1066800" y="0"/>
                </a:lnTo>
                <a:lnTo>
                  <a:pt x="21336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300" kern="1200" dirty="0" smtClean="0"/>
              <a:t>Summaries</a:t>
            </a:r>
            <a:endParaRPr lang="en-US" sz="2300" kern="1200" dirty="0"/>
          </a:p>
        </p:txBody>
      </p:sp>
      <p:sp>
        <p:nvSpPr>
          <p:cNvPr id="6" name="Freeform 5"/>
          <p:cNvSpPr/>
          <p:nvPr/>
        </p:nvSpPr>
        <p:spPr>
          <a:xfrm>
            <a:off x="2289464" y="2902529"/>
            <a:ext cx="4267200" cy="1440871"/>
          </a:xfrm>
          <a:custGeom>
            <a:avLst/>
            <a:gdLst>
              <a:gd name="connsiteX0" fmla="*/ 0 w 4267200"/>
              <a:gd name="connsiteY0" fmla="*/ 1718733 h 1718733"/>
              <a:gd name="connsiteX1" fmla="*/ 1066800 w 4267200"/>
              <a:gd name="connsiteY1" fmla="*/ 0 h 1718733"/>
              <a:gd name="connsiteX2" fmla="*/ 3200400 w 4267200"/>
              <a:gd name="connsiteY2" fmla="*/ 0 h 1718733"/>
              <a:gd name="connsiteX3" fmla="*/ 4267200 w 4267200"/>
              <a:gd name="connsiteY3" fmla="*/ 1718733 h 1718733"/>
              <a:gd name="connsiteX4" fmla="*/ 0 w 42672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18733">
                <a:moveTo>
                  <a:pt x="0" y="1718733"/>
                </a:moveTo>
                <a:lnTo>
                  <a:pt x="1066800" y="0"/>
                </a:lnTo>
                <a:lnTo>
                  <a:pt x="3200400" y="0"/>
                </a:lnTo>
                <a:lnTo>
                  <a:pt x="42672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5019" tIns="48260" rIns="795021" bIns="48260" numCol="1" spcCol="1270" anchor="ctr" anchorCtr="0">
            <a:noAutofit/>
          </a:bodyPr>
          <a:lstStyle/>
          <a:p>
            <a:pPr lvl="0" algn="ctr" defTabSz="1689100">
              <a:lnSpc>
                <a:spcPct val="90000"/>
              </a:lnSpc>
              <a:spcBef>
                <a:spcPct val="0"/>
              </a:spcBef>
              <a:spcAft>
                <a:spcPct val="35000"/>
              </a:spcAft>
            </a:pPr>
            <a:r>
              <a:rPr lang="en-US" sz="3800" kern="1200" dirty="0" smtClean="0"/>
              <a:t>Fuel Invoices</a:t>
            </a:r>
            <a:endParaRPr lang="en-US" sz="3800" kern="1200" dirty="0"/>
          </a:p>
        </p:txBody>
      </p:sp>
      <p:sp>
        <p:nvSpPr>
          <p:cNvPr id="7" name="Freeform 6"/>
          <p:cNvSpPr/>
          <p:nvPr/>
        </p:nvSpPr>
        <p:spPr>
          <a:xfrm>
            <a:off x="1222664" y="4343401"/>
            <a:ext cx="6400800" cy="1447799"/>
          </a:xfrm>
          <a:custGeom>
            <a:avLst/>
            <a:gdLst>
              <a:gd name="connsiteX0" fmla="*/ 0 w 6400800"/>
              <a:gd name="connsiteY0" fmla="*/ 1718733 h 1718733"/>
              <a:gd name="connsiteX1" fmla="*/ 1066800 w 6400800"/>
              <a:gd name="connsiteY1" fmla="*/ 0 h 1718733"/>
              <a:gd name="connsiteX2" fmla="*/ 5334000 w 6400800"/>
              <a:gd name="connsiteY2" fmla="*/ 0 h 1718733"/>
              <a:gd name="connsiteX3" fmla="*/ 6400800 w 6400800"/>
              <a:gd name="connsiteY3" fmla="*/ 1718733 h 1718733"/>
              <a:gd name="connsiteX4" fmla="*/ 0 w 6400800"/>
              <a:gd name="connsiteY4" fmla="*/ 1718733 h 171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1718733">
                <a:moveTo>
                  <a:pt x="0" y="1718733"/>
                </a:moveTo>
                <a:lnTo>
                  <a:pt x="1066800" y="0"/>
                </a:lnTo>
                <a:lnTo>
                  <a:pt x="5334000" y="0"/>
                </a:lnTo>
                <a:lnTo>
                  <a:pt x="6400800" y="1718733"/>
                </a:lnTo>
                <a:lnTo>
                  <a:pt x="0" y="1718733"/>
                </a:lnTo>
                <a:close/>
              </a:path>
            </a:pathLst>
          </a:custGeom>
          <a:solidFill>
            <a:srgbClr val="993366"/>
          </a:solidFill>
          <a:ln>
            <a:solidFill>
              <a:srgbClr val="99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399" tIns="48260" rIns="1168401" bIns="48260" numCol="1" spcCol="1270" anchor="ctr" anchorCtr="0">
            <a:noAutofit/>
          </a:bodyPr>
          <a:lstStyle/>
          <a:p>
            <a:pPr lvl="0" algn="ctr" defTabSz="1689100">
              <a:lnSpc>
                <a:spcPct val="90000"/>
              </a:lnSpc>
              <a:spcBef>
                <a:spcPct val="0"/>
              </a:spcBef>
              <a:spcAft>
                <a:spcPct val="35000"/>
              </a:spcAft>
            </a:pPr>
            <a:r>
              <a:rPr lang="en-US" sz="3600" kern="1200" dirty="0" smtClean="0"/>
              <a:t>Individual Vehicle Mileage Records (IVMRs)</a:t>
            </a:r>
            <a:endParaRPr lang="en-US" sz="3600" kern="1200" dirty="0"/>
          </a:p>
        </p:txBody>
      </p:sp>
    </p:spTree>
    <p:extLst>
      <p:ext uri="{BB962C8B-B14F-4D97-AF65-F5344CB8AC3E}">
        <p14:creationId xmlns:p14="http://schemas.microsoft.com/office/powerpoint/2010/main" val="4056929901"/>
      </p:ext>
    </p:extLst>
  </p:cSld>
  <p:clrMapOvr>
    <a:masterClrMapping/>
  </p:clrMapOvr>
  <p:transition>
    <p:plus/>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4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4500"/>
                            </p:stCondLst>
                            <p:childTnLst>
                              <p:par>
                                <p:cTn id="21" presetID="4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par>
                          <p:cTn id="26" fill="hold">
                            <p:stCondLst>
                              <p:cond delay="6500"/>
                            </p:stCondLst>
                            <p:childTnLst>
                              <p:par>
                                <p:cTn id="27" presetID="10" presetClass="exit" presetSubtype="0" fill="hold" grpId="1" nodeType="afterEffect">
                                  <p:stCondLst>
                                    <p:cond delay="400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11000"/>
                            </p:stCondLst>
                            <p:childTnLst>
                              <p:par>
                                <p:cTn id="31" presetID="10" presetClass="exit" presetSubtype="0" fill="hold" grpId="1" nodeType="afterEffect">
                                  <p:stCondLst>
                                    <p:cond delay="100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12500"/>
                            </p:stCondLst>
                            <p:childTnLst>
                              <p:par>
                                <p:cTn id="35" presetID="6" presetClass="emph" presetSubtype="0" fill="hold" grpId="1" nodeType="afterEffect">
                                  <p:stCondLst>
                                    <p:cond delay="1000"/>
                                  </p:stCondLst>
                                  <p:childTnLst>
                                    <p:animScale>
                                      <p:cBhvr>
                                        <p:cTn id="3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91400" cy="808038"/>
          </a:xfrm>
        </p:spPr>
        <p:txBody>
          <a:bodyPr/>
          <a:lstStyle/>
          <a:p>
            <a:r>
              <a:rPr lang="en-US" dirty="0" smtClean="0"/>
              <a:t>Auditing IFTA Records</a:t>
            </a:r>
            <a:endParaRPr lang="en-US" dirty="0"/>
          </a:p>
        </p:txBody>
      </p:sp>
      <p:sp>
        <p:nvSpPr>
          <p:cNvPr id="4" name="Content Placeholder 3"/>
          <p:cNvSpPr>
            <a:spLocks noGrp="1"/>
          </p:cNvSpPr>
          <p:nvPr>
            <p:ph idx="1"/>
          </p:nvPr>
        </p:nvSpPr>
        <p:spPr>
          <a:xfrm>
            <a:off x="1219200" y="1295400"/>
            <a:ext cx="7391400" cy="4525963"/>
          </a:xfrm>
        </p:spPr>
        <p:txBody>
          <a:bodyPr/>
          <a:lstStyle/>
          <a:p>
            <a:r>
              <a:rPr lang="en-US" dirty="0" smtClean="0"/>
              <a:t>Now for some examples…</a:t>
            </a:r>
            <a:endParaRPr lang="en-US" dirty="0"/>
          </a:p>
        </p:txBody>
      </p:sp>
    </p:spTree>
    <p:extLst>
      <p:ext uri="{BB962C8B-B14F-4D97-AF65-F5344CB8AC3E}">
        <p14:creationId xmlns:p14="http://schemas.microsoft.com/office/powerpoint/2010/main" val="1136883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08038"/>
          </a:xfrm>
        </p:spPr>
        <p:txBody>
          <a:bodyPr/>
          <a:lstStyle/>
          <a:p>
            <a:pPr fontAlgn="auto">
              <a:spcAft>
                <a:spcPts val="0"/>
              </a:spcAft>
              <a:defRPr/>
            </a:pPr>
            <a:r>
              <a:rPr lang="en-US" sz="4000" dirty="0" smtClean="0"/>
              <a:t>Contact Information</a:t>
            </a:r>
            <a:endParaRPr lang="en-US" sz="4000" dirty="0"/>
          </a:p>
        </p:txBody>
      </p:sp>
      <p:sp>
        <p:nvSpPr>
          <p:cNvPr id="11267" name="Content Placeholder 2"/>
          <p:cNvSpPr>
            <a:spLocks noGrp="1"/>
          </p:cNvSpPr>
          <p:nvPr>
            <p:ph sz="half" idx="1"/>
          </p:nvPr>
        </p:nvSpPr>
        <p:spPr>
          <a:xfrm>
            <a:off x="381000" y="1066800"/>
            <a:ext cx="9144000" cy="3200399"/>
          </a:xfrm>
        </p:spPr>
        <p:txBody>
          <a:bodyPr numCol="2"/>
          <a:lstStyle/>
          <a:p>
            <a:pPr algn="ctr">
              <a:buFont typeface="Wingdings 2" pitchFamily="18" charset="2"/>
              <a:buNone/>
            </a:pPr>
            <a:r>
              <a:rPr lang="en-US" sz="2400" b="1" dirty="0" smtClean="0"/>
              <a:t>Motor Carrier Licensing Unit</a:t>
            </a:r>
          </a:p>
          <a:p>
            <a:pPr algn="ctr">
              <a:buNone/>
            </a:pPr>
            <a:r>
              <a:rPr lang="en-US" sz="2400" dirty="0" smtClean="0"/>
              <a:t>Phone: </a:t>
            </a:r>
            <a:r>
              <a:rPr lang="en-US" sz="2400" dirty="0"/>
              <a:t>(602) </a:t>
            </a:r>
            <a:r>
              <a:rPr lang="en-US" sz="2400" dirty="0" smtClean="0"/>
              <a:t>712-8912</a:t>
            </a:r>
          </a:p>
          <a:p>
            <a:pPr algn="ctr">
              <a:buNone/>
            </a:pPr>
            <a:endParaRPr lang="en-US" sz="2400" dirty="0"/>
          </a:p>
          <a:p>
            <a:pPr algn="ctr">
              <a:buFont typeface="Wingdings 2" pitchFamily="18" charset="2"/>
              <a:buNone/>
            </a:pPr>
            <a:r>
              <a:rPr lang="en-US" sz="2400" b="1" dirty="0" smtClean="0"/>
              <a:t>Fuel Tax Reporting</a:t>
            </a:r>
          </a:p>
          <a:p>
            <a:pPr algn="ctr">
              <a:buFont typeface="Wingdings 2" pitchFamily="18" charset="2"/>
              <a:buNone/>
            </a:pPr>
            <a:r>
              <a:rPr lang="en-US" sz="2400" dirty="0" smtClean="0"/>
              <a:t>Phone: (602) 712-8473</a:t>
            </a:r>
          </a:p>
          <a:p>
            <a:pPr algn="ctr">
              <a:buFont typeface="Wingdings 2" pitchFamily="18" charset="2"/>
              <a:buNone/>
            </a:pPr>
            <a:r>
              <a:rPr lang="en-US" sz="2400" dirty="0" smtClean="0"/>
              <a:t>	</a:t>
            </a:r>
          </a:p>
          <a:p>
            <a:pPr algn="ctr">
              <a:buFont typeface="Wingdings 2" pitchFamily="18" charset="2"/>
              <a:buNone/>
            </a:pPr>
            <a:r>
              <a:rPr lang="en-US" sz="2400" b="1" dirty="0" smtClean="0"/>
              <a:t>	</a:t>
            </a:r>
          </a:p>
          <a:p>
            <a:pPr algn="ctr">
              <a:buFont typeface="Wingdings 2" pitchFamily="18" charset="2"/>
              <a:buNone/>
            </a:pPr>
            <a:r>
              <a:rPr lang="en-US" sz="2400" b="1" dirty="0" smtClean="0"/>
              <a:t>Revenue Audit</a:t>
            </a:r>
          </a:p>
          <a:p>
            <a:pPr algn="ctr">
              <a:buFont typeface="Wingdings 2" pitchFamily="18" charset="2"/>
              <a:buNone/>
            </a:pPr>
            <a:r>
              <a:rPr lang="en-US" sz="2400" dirty="0" smtClean="0"/>
              <a:t>Phone: (602) 712-8300</a:t>
            </a:r>
          </a:p>
          <a:p>
            <a:pPr algn="ctr">
              <a:buFont typeface="Wingdings 2" pitchFamily="18" charset="2"/>
              <a:buNone/>
            </a:pPr>
            <a:endParaRPr lang="en-US" sz="2400" dirty="0" smtClean="0"/>
          </a:p>
          <a:p>
            <a:pPr algn="ctr">
              <a:buFont typeface="Wingdings 2" pitchFamily="18" charset="2"/>
              <a:buNone/>
            </a:pPr>
            <a:r>
              <a:rPr lang="en-US" sz="2400" b="1" dirty="0" smtClean="0"/>
              <a:t>Fuel Tax Evasion</a:t>
            </a:r>
          </a:p>
          <a:p>
            <a:pPr algn="ctr">
              <a:buFont typeface="Wingdings 2" pitchFamily="18" charset="2"/>
              <a:buNone/>
            </a:pPr>
            <a:r>
              <a:rPr lang="en-US" sz="2400" dirty="0" smtClean="0"/>
              <a:t>Hotline: 877-AZFUELS</a:t>
            </a:r>
          </a:p>
          <a:p>
            <a:pPr algn="ctr">
              <a:buFont typeface="Wingdings 2" pitchFamily="18" charset="2"/>
              <a:buNone/>
            </a:pPr>
            <a:r>
              <a:rPr lang="en-US" sz="2400" dirty="0" smtClean="0"/>
              <a:t>877-293-8357</a:t>
            </a:r>
          </a:p>
        </p:txBody>
      </p:sp>
      <p:sp>
        <p:nvSpPr>
          <p:cNvPr id="3" name="Content Placeholder 2"/>
          <p:cNvSpPr>
            <a:spLocks noGrp="1"/>
          </p:cNvSpPr>
          <p:nvPr>
            <p:ph sz="half" idx="2"/>
          </p:nvPr>
        </p:nvSpPr>
        <p:spPr>
          <a:xfrm>
            <a:off x="0" y="3810000"/>
            <a:ext cx="9144000" cy="2362200"/>
          </a:xfrm>
        </p:spPr>
        <p:txBody>
          <a:bodyPr/>
          <a:lstStyle/>
          <a:p>
            <a:pPr algn="ctr">
              <a:buNone/>
            </a:pPr>
            <a:r>
              <a:rPr lang="en-US" sz="2800" dirty="0"/>
              <a:t>1801 W. Jefferson St.</a:t>
            </a:r>
          </a:p>
          <a:p>
            <a:pPr algn="ctr">
              <a:buNone/>
            </a:pPr>
            <a:r>
              <a:rPr lang="en-US" sz="2800" dirty="0"/>
              <a:t>Phoenix, AZ </a:t>
            </a:r>
            <a:r>
              <a:rPr lang="en-US" sz="2800" dirty="0" smtClean="0"/>
              <a:t>85007</a:t>
            </a:r>
          </a:p>
          <a:p>
            <a:pPr algn="ctr">
              <a:buNone/>
            </a:pPr>
            <a:r>
              <a:rPr lang="en-US" sz="2000" dirty="0" smtClean="0"/>
              <a:t>IFTA Website: </a:t>
            </a:r>
            <a:r>
              <a:rPr lang="en-US" sz="2000" u="sng" dirty="0">
                <a:solidFill>
                  <a:schemeClr val="accent2">
                    <a:lumMod val="75000"/>
                  </a:schemeClr>
                </a:solidFill>
              </a:rPr>
              <a:t>http://www.iftach.org</a:t>
            </a:r>
            <a:r>
              <a:rPr lang="en-US" sz="2000" u="sng" dirty="0" smtClean="0">
                <a:solidFill>
                  <a:schemeClr val="accent2">
                    <a:lumMod val="75000"/>
                  </a:schemeClr>
                </a:solidFill>
              </a:rPr>
              <a:t>/</a:t>
            </a:r>
          </a:p>
          <a:p>
            <a:pPr algn="ctr">
              <a:buNone/>
            </a:pPr>
            <a:r>
              <a:rPr lang="en-US" sz="2000" dirty="0"/>
              <a:t>IRP Website: </a:t>
            </a:r>
            <a:r>
              <a:rPr lang="en-US" sz="2000" u="sng" dirty="0">
                <a:solidFill>
                  <a:schemeClr val="accent2">
                    <a:lumMod val="75000"/>
                  </a:schemeClr>
                </a:solidFill>
              </a:rPr>
              <a:t>http://www.irponline.org</a:t>
            </a:r>
          </a:p>
          <a:p>
            <a:pPr algn="ctr">
              <a:buNone/>
            </a:pPr>
            <a:r>
              <a:rPr lang="en-US" sz="2000" dirty="0"/>
              <a:t>ADOT Website: </a:t>
            </a:r>
            <a:r>
              <a:rPr lang="en-US" sz="2000" u="sng" dirty="0">
                <a:solidFill>
                  <a:schemeClr val="accent2">
                    <a:lumMod val="75000"/>
                  </a:schemeClr>
                </a:solidFill>
              </a:rPr>
              <a:t>http://</a:t>
            </a:r>
            <a:r>
              <a:rPr lang="en-US" sz="2000" u="sng" dirty="0" smtClean="0">
                <a:solidFill>
                  <a:schemeClr val="accent2">
                    <a:lumMod val="75000"/>
                  </a:schemeClr>
                </a:solidFill>
              </a:rPr>
              <a:t>www.azdot.gov/mvd/motorcarrier/ifta.asp</a:t>
            </a:r>
            <a:endParaRPr lang="en-US" sz="2000" u="sng"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IVMR Requirements</a:t>
            </a:r>
            <a:endParaRPr lang="en-US" sz="4000" dirty="0"/>
          </a:p>
        </p:txBody>
      </p:sp>
      <p:sp>
        <p:nvSpPr>
          <p:cNvPr id="3" name="Content Placeholder 2"/>
          <p:cNvSpPr>
            <a:spLocks noGrp="1"/>
          </p:cNvSpPr>
          <p:nvPr>
            <p:ph idx="1"/>
          </p:nvPr>
        </p:nvSpPr>
        <p:spPr/>
        <p:txBody>
          <a:bodyPr numCol="2"/>
          <a:lstStyle/>
          <a:p>
            <a:r>
              <a:rPr lang="en-US" dirty="0" smtClean="0"/>
              <a:t>Company Name</a:t>
            </a:r>
          </a:p>
          <a:p>
            <a:r>
              <a:rPr lang="en-US" dirty="0" smtClean="0"/>
              <a:t>Vehicle Number</a:t>
            </a:r>
          </a:p>
          <a:p>
            <a:r>
              <a:rPr lang="en-US" dirty="0" smtClean="0"/>
              <a:t>Driver Name</a:t>
            </a:r>
          </a:p>
          <a:p>
            <a:r>
              <a:rPr lang="en-US" dirty="0" smtClean="0"/>
              <a:t>Date of Trip</a:t>
            </a:r>
          </a:p>
          <a:p>
            <a:r>
              <a:rPr lang="en-US" dirty="0" smtClean="0"/>
              <a:t>Beginning Odometer</a:t>
            </a:r>
          </a:p>
          <a:p>
            <a:r>
              <a:rPr lang="en-US" dirty="0" smtClean="0"/>
              <a:t>Starting City (Origin)</a:t>
            </a:r>
          </a:p>
          <a:p>
            <a:r>
              <a:rPr lang="en-US" dirty="0" smtClean="0"/>
              <a:t>Intermediate Stops</a:t>
            </a:r>
          </a:p>
          <a:p>
            <a:r>
              <a:rPr lang="en-US" dirty="0" smtClean="0"/>
              <a:t>Routes/Highway #s</a:t>
            </a:r>
          </a:p>
          <a:p>
            <a:endParaRPr lang="en-US" dirty="0" smtClean="0"/>
          </a:p>
          <a:p>
            <a:endParaRPr lang="en-US" dirty="0" smtClean="0"/>
          </a:p>
          <a:p>
            <a:r>
              <a:rPr lang="en-US" dirty="0" smtClean="0"/>
              <a:t>Odometer Readings at State Lines</a:t>
            </a:r>
          </a:p>
          <a:p>
            <a:r>
              <a:rPr lang="en-US" dirty="0" smtClean="0"/>
              <a:t>Miles by State</a:t>
            </a:r>
          </a:p>
          <a:p>
            <a:r>
              <a:rPr lang="en-US" dirty="0" smtClean="0"/>
              <a:t>Ending City (Destination)</a:t>
            </a:r>
          </a:p>
          <a:p>
            <a:r>
              <a:rPr lang="en-US" dirty="0" smtClean="0"/>
              <a:t>Ending Odometer</a:t>
            </a:r>
          </a:p>
          <a:p>
            <a:r>
              <a:rPr lang="en-US" dirty="0" smtClean="0"/>
              <a:t>Total Trip Miles</a:t>
            </a:r>
          </a:p>
          <a:p>
            <a:r>
              <a:rPr lang="en-US" dirty="0" smtClean="0"/>
              <a:t>Fuel Purchases by State</a:t>
            </a:r>
          </a:p>
          <a:p>
            <a:pPr marL="136525" indent="0">
              <a:buNone/>
            </a:pPr>
            <a:endParaRPr lang="en-US" dirty="0" smtClean="0"/>
          </a:p>
        </p:txBody>
      </p:sp>
    </p:spTree>
    <p:extLst>
      <p:ext uri="{BB962C8B-B14F-4D97-AF65-F5344CB8AC3E}">
        <p14:creationId xmlns:p14="http://schemas.microsoft.com/office/powerpoint/2010/main" val="2525114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Things to think about when verifying accuracy</a:t>
            </a:r>
            <a:endParaRPr lang="en-US" sz="4000" dirty="0"/>
          </a:p>
        </p:txBody>
      </p:sp>
      <p:sp>
        <p:nvSpPr>
          <p:cNvPr id="3" name="Content Placeholder 2"/>
          <p:cNvSpPr>
            <a:spLocks noGrp="1"/>
          </p:cNvSpPr>
          <p:nvPr>
            <p:ph idx="1"/>
          </p:nvPr>
        </p:nvSpPr>
        <p:spPr/>
        <p:txBody>
          <a:bodyPr/>
          <a:lstStyle/>
          <a:p>
            <a:r>
              <a:rPr lang="en-US" dirty="0" smtClean="0"/>
              <a:t>Beginning and ending odometers</a:t>
            </a:r>
          </a:p>
          <a:p>
            <a:r>
              <a:rPr lang="en-US" dirty="0" smtClean="0"/>
              <a:t>MPG test- high or low</a:t>
            </a:r>
          </a:p>
          <a:p>
            <a:r>
              <a:rPr lang="en-US" dirty="0" smtClean="0"/>
              <a:t>Missing states?</a:t>
            </a:r>
          </a:p>
          <a:p>
            <a:r>
              <a:rPr lang="en-US" dirty="0" smtClean="0"/>
              <a:t>Be Aware – look at the quarterly return to verify </a:t>
            </a:r>
          </a:p>
          <a:p>
            <a:endParaRPr lang="en-US" dirty="0"/>
          </a:p>
        </p:txBody>
      </p:sp>
    </p:spTree>
    <p:extLst>
      <p:ext uri="{BB962C8B-B14F-4D97-AF65-F5344CB8AC3E}">
        <p14:creationId xmlns:p14="http://schemas.microsoft.com/office/powerpoint/2010/main" val="43441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782"/>
            <a:ext cx="7315200" cy="436418"/>
          </a:xfrm>
        </p:spPr>
        <p:txBody>
          <a:bodyPr>
            <a:normAutofit fontScale="90000"/>
          </a:bodyPr>
          <a:lstStyle/>
          <a:p>
            <a:r>
              <a:rPr lang="en-US" sz="4000" dirty="0" smtClean="0"/>
              <a:t>Ideal IFTA Report </a:t>
            </a:r>
            <a:endParaRPr lang="en-US" sz="4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6705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778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8600"/>
            <a:ext cx="7851063" cy="1143000"/>
          </a:xfrm>
        </p:spPr>
        <p:txBody>
          <a:bodyPr/>
          <a:lstStyle/>
          <a:p>
            <a:r>
              <a:rPr lang="en-US" sz="4000" dirty="0" smtClean="0"/>
              <a:t>IVMR Ideal Example</a:t>
            </a:r>
            <a:endParaRPr lang="en-US" sz="4000" dirty="0"/>
          </a:p>
        </p:txBody>
      </p:sp>
      <p:cxnSp>
        <p:nvCxnSpPr>
          <p:cNvPr id="13" name="Straight Arrow Connector 12"/>
          <p:cNvCxnSpPr/>
          <p:nvPr/>
        </p:nvCxnSpPr>
        <p:spPr>
          <a:xfrm flipH="1">
            <a:off x="7991475" y="10817225"/>
            <a:ext cx="720725" cy="285750"/>
          </a:xfrm>
          <a:prstGeom prst="straightConnector1">
            <a:avLst/>
          </a:prstGeom>
          <a:ln w="19050">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726488" y="10828338"/>
            <a:ext cx="687387" cy="265112"/>
          </a:xfrm>
          <a:prstGeom prst="straightConnector1">
            <a:avLst/>
          </a:prstGeom>
          <a:ln w="19050">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718425" y="10837863"/>
            <a:ext cx="720725" cy="285750"/>
          </a:xfrm>
          <a:prstGeom prst="straightConnector1">
            <a:avLst/>
          </a:prstGeom>
          <a:ln w="19050">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3438" y="10848975"/>
            <a:ext cx="687387" cy="265113"/>
          </a:xfrm>
          <a:prstGeom prst="straightConnector1">
            <a:avLst/>
          </a:prstGeom>
          <a:ln w="19050">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9" y="685800"/>
            <a:ext cx="830818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828800" y="762000"/>
            <a:ext cx="1828800" cy="307777"/>
          </a:xfrm>
          <a:prstGeom prst="rect">
            <a:avLst/>
          </a:prstGeom>
          <a:noFill/>
        </p:spPr>
        <p:txBody>
          <a:bodyPr wrap="square" rtlCol="0">
            <a:spAutoFit/>
          </a:bodyPr>
          <a:lstStyle/>
          <a:p>
            <a:r>
              <a:rPr lang="en-US" sz="1400" dirty="0" smtClean="0"/>
              <a:t>ABC Trucking</a:t>
            </a:r>
            <a:endParaRPr lang="en-US" sz="1400" dirty="0"/>
          </a:p>
        </p:txBody>
      </p:sp>
      <p:sp>
        <p:nvSpPr>
          <p:cNvPr id="36" name="TextBox 35"/>
          <p:cNvSpPr txBox="1"/>
          <p:nvPr/>
        </p:nvSpPr>
        <p:spPr>
          <a:xfrm>
            <a:off x="1866418" y="1143000"/>
            <a:ext cx="1828800" cy="307777"/>
          </a:xfrm>
          <a:prstGeom prst="rect">
            <a:avLst/>
          </a:prstGeom>
          <a:noFill/>
        </p:spPr>
        <p:txBody>
          <a:bodyPr wrap="square" rtlCol="0">
            <a:spAutoFit/>
          </a:bodyPr>
          <a:lstStyle/>
          <a:p>
            <a:r>
              <a:rPr lang="en-US" sz="1400" dirty="0" smtClean="0"/>
              <a:t>A. Trucker</a:t>
            </a:r>
            <a:endParaRPr lang="en-US" sz="1400" dirty="0"/>
          </a:p>
        </p:txBody>
      </p:sp>
      <p:sp>
        <p:nvSpPr>
          <p:cNvPr id="38" name="TextBox 37"/>
          <p:cNvSpPr txBox="1"/>
          <p:nvPr/>
        </p:nvSpPr>
        <p:spPr>
          <a:xfrm>
            <a:off x="1866418" y="1902023"/>
            <a:ext cx="419582" cy="307777"/>
          </a:xfrm>
          <a:prstGeom prst="rect">
            <a:avLst/>
          </a:prstGeom>
          <a:noFill/>
        </p:spPr>
        <p:txBody>
          <a:bodyPr wrap="square" rtlCol="0">
            <a:spAutoFit/>
          </a:bodyPr>
          <a:lstStyle/>
          <a:p>
            <a:r>
              <a:rPr lang="en-US" sz="1400" dirty="0" smtClean="0"/>
              <a:t>13</a:t>
            </a:r>
            <a:endParaRPr lang="en-US" sz="1400" dirty="0"/>
          </a:p>
        </p:txBody>
      </p:sp>
      <p:grpSp>
        <p:nvGrpSpPr>
          <p:cNvPr id="4" name="Group 3"/>
          <p:cNvGrpSpPr/>
          <p:nvPr/>
        </p:nvGrpSpPr>
        <p:grpSpPr>
          <a:xfrm>
            <a:off x="762000" y="1521023"/>
            <a:ext cx="2933218" cy="2489776"/>
            <a:chOff x="762000" y="1521023"/>
            <a:chExt cx="2933218" cy="2489776"/>
          </a:xfrm>
        </p:grpSpPr>
        <p:sp>
          <p:nvSpPr>
            <p:cNvPr id="37" name="TextBox 36"/>
            <p:cNvSpPr txBox="1"/>
            <p:nvPr/>
          </p:nvSpPr>
          <p:spPr>
            <a:xfrm>
              <a:off x="1866418" y="1521023"/>
              <a:ext cx="1828800" cy="307777"/>
            </a:xfrm>
            <a:prstGeom prst="rect">
              <a:avLst/>
            </a:prstGeom>
            <a:noFill/>
          </p:spPr>
          <p:txBody>
            <a:bodyPr wrap="square" rtlCol="0">
              <a:spAutoFit/>
            </a:bodyPr>
            <a:lstStyle/>
            <a:p>
              <a:r>
                <a:rPr lang="en-US" sz="1400" dirty="0" smtClean="0"/>
                <a:t>4/12/12</a:t>
              </a:r>
              <a:endParaRPr lang="en-US" sz="1400" dirty="0"/>
            </a:p>
          </p:txBody>
        </p:sp>
        <p:sp>
          <p:nvSpPr>
            <p:cNvPr id="40" name="TextBox 39"/>
            <p:cNvSpPr txBox="1"/>
            <p:nvPr/>
          </p:nvSpPr>
          <p:spPr>
            <a:xfrm>
              <a:off x="762000" y="3733800"/>
              <a:ext cx="533400" cy="276999"/>
            </a:xfrm>
            <a:prstGeom prst="rect">
              <a:avLst/>
            </a:prstGeom>
            <a:noFill/>
          </p:spPr>
          <p:txBody>
            <a:bodyPr wrap="square" rtlCol="0">
              <a:spAutoFit/>
            </a:bodyPr>
            <a:lstStyle/>
            <a:p>
              <a:r>
                <a:rPr lang="en-US" sz="1200" dirty="0" smtClean="0"/>
                <a:t>4/12</a:t>
              </a:r>
              <a:endParaRPr lang="en-US" sz="1200" dirty="0"/>
            </a:p>
          </p:txBody>
        </p:sp>
      </p:grpSp>
      <p:sp>
        <p:nvSpPr>
          <p:cNvPr id="52" name="TextBox 51"/>
          <p:cNvSpPr txBox="1"/>
          <p:nvPr/>
        </p:nvSpPr>
        <p:spPr>
          <a:xfrm>
            <a:off x="4191000" y="5590401"/>
            <a:ext cx="838200" cy="276999"/>
          </a:xfrm>
          <a:prstGeom prst="rect">
            <a:avLst/>
          </a:prstGeom>
          <a:noFill/>
        </p:spPr>
        <p:txBody>
          <a:bodyPr wrap="square" rtlCol="0">
            <a:spAutoFit/>
          </a:bodyPr>
          <a:lstStyle/>
          <a:p>
            <a:r>
              <a:rPr lang="en-US" sz="1200" dirty="0" smtClean="0"/>
              <a:t>124,653</a:t>
            </a:r>
            <a:endParaRPr lang="en-US" sz="1200" dirty="0"/>
          </a:p>
        </p:txBody>
      </p:sp>
      <p:grpSp>
        <p:nvGrpSpPr>
          <p:cNvPr id="2052" name="Group 2051"/>
          <p:cNvGrpSpPr/>
          <p:nvPr/>
        </p:nvGrpSpPr>
        <p:grpSpPr>
          <a:xfrm>
            <a:off x="4343400" y="5971401"/>
            <a:ext cx="2362200" cy="276999"/>
            <a:chOff x="4343400" y="5971401"/>
            <a:chExt cx="2362200" cy="276999"/>
          </a:xfrm>
        </p:grpSpPr>
        <p:sp>
          <p:nvSpPr>
            <p:cNvPr id="53" name="TextBox 52"/>
            <p:cNvSpPr txBox="1"/>
            <p:nvPr/>
          </p:nvSpPr>
          <p:spPr>
            <a:xfrm>
              <a:off x="4343400" y="5971401"/>
              <a:ext cx="609600" cy="276999"/>
            </a:xfrm>
            <a:prstGeom prst="rect">
              <a:avLst/>
            </a:prstGeom>
            <a:noFill/>
          </p:spPr>
          <p:txBody>
            <a:bodyPr wrap="square" rtlCol="0">
              <a:spAutoFit/>
            </a:bodyPr>
            <a:lstStyle/>
            <a:p>
              <a:r>
                <a:rPr lang="en-US" sz="1200" dirty="0" smtClean="0"/>
                <a:t>1,197</a:t>
              </a:r>
              <a:endParaRPr lang="en-US" sz="1200" dirty="0"/>
            </a:p>
          </p:txBody>
        </p:sp>
        <p:sp>
          <p:nvSpPr>
            <p:cNvPr id="54" name="TextBox 53"/>
            <p:cNvSpPr txBox="1"/>
            <p:nvPr/>
          </p:nvSpPr>
          <p:spPr>
            <a:xfrm>
              <a:off x="6096000" y="5971401"/>
              <a:ext cx="609600" cy="276999"/>
            </a:xfrm>
            <a:prstGeom prst="rect">
              <a:avLst/>
            </a:prstGeom>
            <a:noFill/>
          </p:spPr>
          <p:txBody>
            <a:bodyPr wrap="square" rtlCol="0">
              <a:spAutoFit/>
            </a:bodyPr>
            <a:lstStyle/>
            <a:p>
              <a:r>
                <a:rPr lang="en-US" sz="1200" dirty="0" smtClean="0"/>
                <a:t>1,197</a:t>
              </a:r>
              <a:endParaRPr lang="en-US" sz="1200" dirty="0"/>
            </a:p>
          </p:txBody>
        </p:sp>
      </p:grpSp>
      <p:grpSp>
        <p:nvGrpSpPr>
          <p:cNvPr id="2048" name="Group 2047"/>
          <p:cNvGrpSpPr/>
          <p:nvPr/>
        </p:nvGrpSpPr>
        <p:grpSpPr>
          <a:xfrm>
            <a:off x="4191000" y="3733799"/>
            <a:ext cx="2438400" cy="304803"/>
            <a:chOff x="4191000" y="3733799"/>
            <a:chExt cx="2438400" cy="304803"/>
          </a:xfrm>
        </p:grpSpPr>
        <p:sp>
          <p:nvSpPr>
            <p:cNvPr id="48" name="TextBox 47"/>
            <p:cNvSpPr txBox="1"/>
            <p:nvPr/>
          </p:nvSpPr>
          <p:spPr>
            <a:xfrm>
              <a:off x="4191000" y="3733800"/>
              <a:ext cx="838200" cy="276999"/>
            </a:xfrm>
            <a:prstGeom prst="rect">
              <a:avLst/>
            </a:prstGeom>
            <a:noFill/>
          </p:spPr>
          <p:txBody>
            <a:bodyPr wrap="square" rtlCol="0">
              <a:spAutoFit/>
            </a:bodyPr>
            <a:lstStyle/>
            <a:p>
              <a:r>
                <a:rPr lang="en-US" sz="1200" dirty="0" smtClean="0"/>
                <a:t>123,800</a:t>
              </a:r>
              <a:endParaRPr lang="en-US" sz="1200" dirty="0"/>
            </a:p>
          </p:txBody>
        </p:sp>
        <p:sp>
          <p:nvSpPr>
            <p:cNvPr id="55" name="TextBox 54"/>
            <p:cNvSpPr txBox="1"/>
            <p:nvPr/>
          </p:nvSpPr>
          <p:spPr>
            <a:xfrm>
              <a:off x="6096000" y="3761603"/>
              <a:ext cx="533400" cy="276999"/>
            </a:xfrm>
            <a:prstGeom prst="rect">
              <a:avLst/>
            </a:prstGeom>
            <a:noFill/>
          </p:spPr>
          <p:txBody>
            <a:bodyPr wrap="square" rtlCol="0">
              <a:spAutoFit/>
            </a:bodyPr>
            <a:lstStyle/>
            <a:p>
              <a:r>
                <a:rPr lang="en-US" sz="1200" dirty="0" smtClean="0"/>
                <a:t>344</a:t>
              </a:r>
              <a:endParaRPr lang="en-US" sz="1200" dirty="0"/>
            </a:p>
          </p:txBody>
        </p:sp>
        <p:sp>
          <p:nvSpPr>
            <p:cNvPr id="59" name="TextBox 58"/>
            <p:cNvSpPr txBox="1"/>
            <p:nvPr/>
          </p:nvSpPr>
          <p:spPr>
            <a:xfrm>
              <a:off x="4913708" y="3733799"/>
              <a:ext cx="420292" cy="276999"/>
            </a:xfrm>
            <a:prstGeom prst="rect">
              <a:avLst/>
            </a:prstGeom>
            <a:noFill/>
          </p:spPr>
          <p:txBody>
            <a:bodyPr wrap="square" rtlCol="0">
              <a:spAutoFit/>
            </a:bodyPr>
            <a:lstStyle/>
            <a:p>
              <a:r>
                <a:rPr lang="en-US" sz="1200" dirty="0" smtClean="0"/>
                <a:t>AZ</a:t>
              </a:r>
              <a:endParaRPr lang="en-US" sz="1200" dirty="0"/>
            </a:p>
          </p:txBody>
        </p:sp>
      </p:grpSp>
      <p:grpSp>
        <p:nvGrpSpPr>
          <p:cNvPr id="7" name="Group 6"/>
          <p:cNvGrpSpPr/>
          <p:nvPr/>
        </p:nvGrpSpPr>
        <p:grpSpPr>
          <a:xfrm>
            <a:off x="1295400" y="2209800"/>
            <a:ext cx="2286000" cy="1800999"/>
            <a:chOff x="1295400" y="2209800"/>
            <a:chExt cx="2286000" cy="1800999"/>
          </a:xfrm>
        </p:grpSpPr>
        <p:sp>
          <p:nvSpPr>
            <p:cNvPr id="44" name="TextBox 43"/>
            <p:cNvSpPr txBox="1"/>
            <p:nvPr/>
          </p:nvSpPr>
          <p:spPr>
            <a:xfrm>
              <a:off x="2057400" y="3733800"/>
              <a:ext cx="838200" cy="276999"/>
            </a:xfrm>
            <a:prstGeom prst="rect">
              <a:avLst/>
            </a:prstGeom>
            <a:noFill/>
          </p:spPr>
          <p:txBody>
            <a:bodyPr wrap="square" rtlCol="0">
              <a:spAutoFit/>
            </a:bodyPr>
            <a:lstStyle/>
            <a:p>
              <a:r>
                <a:rPr lang="en-US" sz="1200" dirty="0" smtClean="0"/>
                <a:t>123,456</a:t>
              </a:r>
              <a:endParaRPr lang="en-US" sz="1200" dirty="0"/>
            </a:p>
          </p:txBody>
        </p:sp>
        <p:sp>
          <p:nvSpPr>
            <p:cNvPr id="39" name="TextBox 38"/>
            <p:cNvSpPr txBox="1"/>
            <p:nvPr/>
          </p:nvSpPr>
          <p:spPr>
            <a:xfrm>
              <a:off x="2743200" y="2209800"/>
              <a:ext cx="838200" cy="307777"/>
            </a:xfrm>
            <a:prstGeom prst="rect">
              <a:avLst/>
            </a:prstGeom>
            <a:noFill/>
          </p:spPr>
          <p:txBody>
            <a:bodyPr wrap="square" rtlCol="0">
              <a:spAutoFit/>
            </a:bodyPr>
            <a:lstStyle/>
            <a:p>
              <a:r>
                <a:rPr lang="en-US" sz="1400" dirty="0" smtClean="0"/>
                <a:t>123,456</a:t>
              </a:r>
              <a:endParaRPr lang="en-US" sz="1400" dirty="0"/>
            </a:p>
          </p:txBody>
        </p:sp>
        <p:sp>
          <p:nvSpPr>
            <p:cNvPr id="63" name="TextBox 62"/>
            <p:cNvSpPr txBox="1"/>
            <p:nvPr/>
          </p:nvSpPr>
          <p:spPr>
            <a:xfrm>
              <a:off x="1295400" y="3732751"/>
              <a:ext cx="838200" cy="276999"/>
            </a:xfrm>
            <a:prstGeom prst="rect">
              <a:avLst/>
            </a:prstGeom>
            <a:noFill/>
          </p:spPr>
          <p:txBody>
            <a:bodyPr wrap="square" rtlCol="0">
              <a:spAutoFit/>
            </a:bodyPr>
            <a:lstStyle/>
            <a:p>
              <a:r>
                <a:rPr lang="en-US" sz="1200" dirty="0" smtClean="0"/>
                <a:t>Phoenix</a:t>
              </a:r>
              <a:endParaRPr lang="en-US" sz="1200" dirty="0"/>
            </a:p>
          </p:txBody>
        </p:sp>
      </p:grpSp>
      <p:sp>
        <p:nvSpPr>
          <p:cNvPr id="65" name="TextBox 64"/>
          <p:cNvSpPr txBox="1"/>
          <p:nvPr/>
        </p:nvSpPr>
        <p:spPr>
          <a:xfrm>
            <a:off x="2743200" y="3733800"/>
            <a:ext cx="1447800" cy="276999"/>
          </a:xfrm>
          <a:prstGeom prst="rect">
            <a:avLst/>
          </a:prstGeom>
          <a:noFill/>
        </p:spPr>
        <p:txBody>
          <a:bodyPr wrap="square" rtlCol="0">
            <a:spAutoFit/>
          </a:bodyPr>
          <a:lstStyle/>
          <a:p>
            <a:r>
              <a:rPr lang="en-US" sz="1200" dirty="0" smtClean="0"/>
              <a:t>I17, US89, US89A</a:t>
            </a:r>
            <a:endParaRPr lang="en-US" sz="1200" dirty="0"/>
          </a:p>
        </p:txBody>
      </p:sp>
      <p:grpSp>
        <p:nvGrpSpPr>
          <p:cNvPr id="2049" name="Group 2048"/>
          <p:cNvGrpSpPr/>
          <p:nvPr/>
        </p:nvGrpSpPr>
        <p:grpSpPr>
          <a:xfrm>
            <a:off x="762000" y="4066401"/>
            <a:ext cx="5867400" cy="353199"/>
            <a:chOff x="762000" y="4066401"/>
            <a:chExt cx="5867400" cy="353199"/>
          </a:xfrm>
        </p:grpSpPr>
        <p:sp>
          <p:nvSpPr>
            <p:cNvPr id="41" name="TextBox 40"/>
            <p:cNvSpPr txBox="1"/>
            <p:nvPr/>
          </p:nvSpPr>
          <p:spPr>
            <a:xfrm>
              <a:off x="762000" y="4142601"/>
              <a:ext cx="533400" cy="276999"/>
            </a:xfrm>
            <a:prstGeom prst="rect">
              <a:avLst/>
            </a:prstGeom>
            <a:noFill/>
          </p:spPr>
          <p:txBody>
            <a:bodyPr wrap="square" rtlCol="0">
              <a:spAutoFit/>
            </a:bodyPr>
            <a:lstStyle/>
            <a:p>
              <a:r>
                <a:rPr lang="en-US" sz="1200" dirty="0" smtClean="0"/>
                <a:t>4/13</a:t>
              </a:r>
              <a:endParaRPr lang="en-US" sz="1200" dirty="0"/>
            </a:p>
          </p:txBody>
        </p:sp>
        <p:sp>
          <p:nvSpPr>
            <p:cNvPr id="45" name="TextBox 44"/>
            <p:cNvSpPr txBox="1"/>
            <p:nvPr/>
          </p:nvSpPr>
          <p:spPr>
            <a:xfrm>
              <a:off x="2057400" y="4066401"/>
              <a:ext cx="838200" cy="276999"/>
            </a:xfrm>
            <a:prstGeom prst="rect">
              <a:avLst/>
            </a:prstGeom>
            <a:noFill/>
          </p:spPr>
          <p:txBody>
            <a:bodyPr wrap="square" rtlCol="0">
              <a:spAutoFit/>
            </a:bodyPr>
            <a:lstStyle/>
            <a:p>
              <a:r>
                <a:rPr lang="en-US" sz="1200" dirty="0" smtClean="0"/>
                <a:t>123,800</a:t>
              </a:r>
              <a:endParaRPr lang="en-US" sz="1200" dirty="0"/>
            </a:p>
          </p:txBody>
        </p:sp>
        <p:sp>
          <p:nvSpPr>
            <p:cNvPr id="49" name="TextBox 48"/>
            <p:cNvSpPr txBox="1"/>
            <p:nvPr/>
          </p:nvSpPr>
          <p:spPr>
            <a:xfrm>
              <a:off x="4191000" y="4066401"/>
              <a:ext cx="838200" cy="276999"/>
            </a:xfrm>
            <a:prstGeom prst="rect">
              <a:avLst/>
            </a:prstGeom>
            <a:noFill/>
          </p:spPr>
          <p:txBody>
            <a:bodyPr wrap="square" rtlCol="0">
              <a:spAutoFit/>
            </a:bodyPr>
            <a:lstStyle/>
            <a:p>
              <a:r>
                <a:rPr lang="en-US" sz="1200" dirty="0" smtClean="0"/>
                <a:t>124,192</a:t>
              </a:r>
              <a:endParaRPr lang="en-US" sz="1200" dirty="0"/>
            </a:p>
          </p:txBody>
        </p:sp>
        <p:sp>
          <p:nvSpPr>
            <p:cNvPr id="56" name="TextBox 55"/>
            <p:cNvSpPr txBox="1"/>
            <p:nvPr/>
          </p:nvSpPr>
          <p:spPr>
            <a:xfrm>
              <a:off x="6096000" y="4066401"/>
              <a:ext cx="533400" cy="276999"/>
            </a:xfrm>
            <a:prstGeom prst="rect">
              <a:avLst/>
            </a:prstGeom>
            <a:noFill/>
          </p:spPr>
          <p:txBody>
            <a:bodyPr wrap="square" rtlCol="0">
              <a:spAutoFit/>
            </a:bodyPr>
            <a:lstStyle/>
            <a:p>
              <a:r>
                <a:rPr lang="en-US" sz="1200" dirty="0" smtClean="0"/>
                <a:t>392</a:t>
              </a:r>
              <a:endParaRPr lang="en-US" sz="1200" dirty="0"/>
            </a:p>
          </p:txBody>
        </p:sp>
        <p:sp>
          <p:nvSpPr>
            <p:cNvPr id="60" name="TextBox 59"/>
            <p:cNvSpPr txBox="1"/>
            <p:nvPr/>
          </p:nvSpPr>
          <p:spPr>
            <a:xfrm>
              <a:off x="4913708" y="4066401"/>
              <a:ext cx="420292" cy="276999"/>
            </a:xfrm>
            <a:prstGeom prst="rect">
              <a:avLst/>
            </a:prstGeom>
            <a:noFill/>
          </p:spPr>
          <p:txBody>
            <a:bodyPr wrap="square" rtlCol="0">
              <a:spAutoFit/>
            </a:bodyPr>
            <a:lstStyle/>
            <a:p>
              <a:r>
                <a:rPr lang="en-US" sz="1200" dirty="0" smtClean="0"/>
                <a:t>UT</a:t>
              </a:r>
              <a:endParaRPr lang="en-US" sz="1200" dirty="0"/>
            </a:p>
          </p:txBody>
        </p:sp>
        <p:sp>
          <p:nvSpPr>
            <p:cNvPr id="66" name="TextBox 65"/>
            <p:cNvSpPr txBox="1"/>
            <p:nvPr/>
          </p:nvSpPr>
          <p:spPr>
            <a:xfrm>
              <a:off x="2743200" y="4066401"/>
              <a:ext cx="1447800" cy="276999"/>
            </a:xfrm>
            <a:prstGeom prst="rect">
              <a:avLst/>
            </a:prstGeom>
            <a:noFill/>
          </p:spPr>
          <p:txBody>
            <a:bodyPr wrap="square" rtlCol="0">
              <a:spAutoFit/>
            </a:bodyPr>
            <a:lstStyle/>
            <a:p>
              <a:r>
                <a:rPr lang="en-US" sz="1200" dirty="0" smtClean="0"/>
                <a:t>US89, I15, I80</a:t>
              </a:r>
              <a:endParaRPr lang="en-US" sz="1200" dirty="0"/>
            </a:p>
          </p:txBody>
        </p:sp>
      </p:grpSp>
      <p:grpSp>
        <p:nvGrpSpPr>
          <p:cNvPr id="2050" name="Group 2049"/>
          <p:cNvGrpSpPr/>
          <p:nvPr/>
        </p:nvGrpSpPr>
        <p:grpSpPr>
          <a:xfrm>
            <a:off x="762000" y="4447401"/>
            <a:ext cx="5867400" cy="276999"/>
            <a:chOff x="762000" y="4447401"/>
            <a:chExt cx="5867400" cy="276999"/>
          </a:xfrm>
        </p:grpSpPr>
        <p:sp>
          <p:nvSpPr>
            <p:cNvPr id="42" name="TextBox 41"/>
            <p:cNvSpPr txBox="1"/>
            <p:nvPr/>
          </p:nvSpPr>
          <p:spPr>
            <a:xfrm>
              <a:off x="762000" y="4447401"/>
              <a:ext cx="533400" cy="276999"/>
            </a:xfrm>
            <a:prstGeom prst="rect">
              <a:avLst/>
            </a:prstGeom>
            <a:noFill/>
          </p:spPr>
          <p:txBody>
            <a:bodyPr wrap="square" rtlCol="0">
              <a:spAutoFit/>
            </a:bodyPr>
            <a:lstStyle/>
            <a:p>
              <a:r>
                <a:rPr lang="en-US" sz="1200" dirty="0" smtClean="0"/>
                <a:t>4/13</a:t>
              </a:r>
              <a:endParaRPr lang="en-US" sz="1200" dirty="0"/>
            </a:p>
          </p:txBody>
        </p:sp>
        <p:sp>
          <p:nvSpPr>
            <p:cNvPr id="46" name="TextBox 45"/>
            <p:cNvSpPr txBox="1"/>
            <p:nvPr/>
          </p:nvSpPr>
          <p:spPr>
            <a:xfrm>
              <a:off x="2057400" y="4447401"/>
              <a:ext cx="838200" cy="276999"/>
            </a:xfrm>
            <a:prstGeom prst="rect">
              <a:avLst/>
            </a:prstGeom>
            <a:noFill/>
          </p:spPr>
          <p:txBody>
            <a:bodyPr wrap="square" rtlCol="0">
              <a:spAutoFit/>
            </a:bodyPr>
            <a:lstStyle/>
            <a:p>
              <a:r>
                <a:rPr lang="en-US" sz="1200" dirty="0" smtClean="0"/>
                <a:t>124,192</a:t>
              </a:r>
              <a:endParaRPr lang="en-US" sz="1200" dirty="0"/>
            </a:p>
          </p:txBody>
        </p:sp>
        <p:sp>
          <p:nvSpPr>
            <p:cNvPr id="50" name="TextBox 49"/>
            <p:cNvSpPr txBox="1"/>
            <p:nvPr/>
          </p:nvSpPr>
          <p:spPr>
            <a:xfrm>
              <a:off x="4191000" y="4447401"/>
              <a:ext cx="838200" cy="276999"/>
            </a:xfrm>
            <a:prstGeom prst="rect">
              <a:avLst/>
            </a:prstGeom>
            <a:noFill/>
          </p:spPr>
          <p:txBody>
            <a:bodyPr wrap="square" rtlCol="0">
              <a:spAutoFit/>
            </a:bodyPr>
            <a:lstStyle/>
            <a:p>
              <a:r>
                <a:rPr lang="en-US" sz="1200" dirty="0" smtClean="0"/>
                <a:t>124,561</a:t>
              </a:r>
              <a:endParaRPr lang="en-US" sz="1200" dirty="0"/>
            </a:p>
          </p:txBody>
        </p:sp>
        <p:sp>
          <p:nvSpPr>
            <p:cNvPr id="57" name="TextBox 56"/>
            <p:cNvSpPr txBox="1"/>
            <p:nvPr/>
          </p:nvSpPr>
          <p:spPr>
            <a:xfrm>
              <a:off x="6096000" y="4447401"/>
              <a:ext cx="533400" cy="276999"/>
            </a:xfrm>
            <a:prstGeom prst="rect">
              <a:avLst/>
            </a:prstGeom>
            <a:noFill/>
          </p:spPr>
          <p:txBody>
            <a:bodyPr wrap="square" rtlCol="0">
              <a:spAutoFit/>
            </a:bodyPr>
            <a:lstStyle/>
            <a:p>
              <a:r>
                <a:rPr lang="en-US" sz="1200" dirty="0" smtClean="0"/>
                <a:t>369</a:t>
              </a:r>
              <a:endParaRPr lang="en-US" sz="1200" dirty="0"/>
            </a:p>
          </p:txBody>
        </p:sp>
        <p:sp>
          <p:nvSpPr>
            <p:cNvPr id="61" name="TextBox 60"/>
            <p:cNvSpPr txBox="1"/>
            <p:nvPr/>
          </p:nvSpPr>
          <p:spPr>
            <a:xfrm>
              <a:off x="4913708" y="4447401"/>
              <a:ext cx="496492" cy="276999"/>
            </a:xfrm>
            <a:prstGeom prst="rect">
              <a:avLst/>
            </a:prstGeom>
            <a:noFill/>
          </p:spPr>
          <p:txBody>
            <a:bodyPr wrap="square" rtlCol="0">
              <a:spAutoFit/>
            </a:bodyPr>
            <a:lstStyle/>
            <a:p>
              <a:r>
                <a:rPr lang="en-US" sz="1200" dirty="0" smtClean="0"/>
                <a:t>WY</a:t>
              </a:r>
              <a:endParaRPr lang="en-US" sz="1200" dirty="0"/>
            </a:p>
          </p:txBody>
        </p:sp>
        <p:sp>
          <p:nvSpPr>
            <p:cNvPr id="67" name="TextBox 66"/>
            <p:cNvSpPr txBox="1"/>
            <p:nvPr/>
          </p:nvSpPr>
          <p:spPr>
            <a:xfrm>
              <a:off x="2743200" y="4447401"/>
              <a:ext cx="1447800" cy="276999"/>
            </a:xfrm>
            <a:prstGeom prst="rect">
              <a:avLst/>
            </a:prstGeom>
            <a:noFill/>
          </p:spPr>
          <p:txBody>
            <a:bodyPr wrap="square" rtlCol="0">
              <a:spAutoFit/>
            </a:bodyPr>
            <a:lstStyle/>
            <a:p>
              <a:r>
                <a:rPr lang="en-US" sz="1200" dirty="0" smtClean="0"/>
                <a:t>I80, I25</a:t>
              </a:r>
              <a:endParaRPr lang="en-US" sz="1200" dirty="0"/>
            </a:p>
          </p:txBody>
        </p:sp>
      </p:grpSp>
      <p:grpSp>
        <p:nvGrpSpPr>
          <p:cNvPr id="2051" name="Group 2050"/>
          <p:cNvGrpSpPr/>
          <p:nvPr/>
        </p:nvGrpSpPr>
        <p:grpSpPr>
          <a:xfrm>
            <a:off x="762000" y="4828401"/>
            <a:ext cx="5867400" cy="276999"/>
            <a:chOff x="762000" y="4828401"/>
            <a:chExt cx="5867400" cy="276999"/>
          </a:xfrm>
        </p:grpSpPr>
        <p:sp>
          <p:nvSpPr>
            <p:cNvPr id="43" name="TextBox 42"/>
            <p:cNvSpPr txBox="1"/>
            <p:nvPr/>
          </p:nvSpPr>
          <p:spPr>
            <a:xfrm>
              <a:off x="762000" y="4828401"/>
              <a:ext cx="533400" cy="276999"/>
            </a:xfrm>
            <a:prstGeom prst="rect">
              <a:avLst/>
            </a:prstGeom>
            <a:noFill/>
          </p:spPr>
          <p:txBody>
            <a:bodyPr wrap="square" rtlCol="0">
              <a:spAutoFit/>
            </a:bodyPr>
            <a:lstStyle/>
            <a:p>
              <a:r>
                <a:rPr lang="en-US" sz="1200" dirty="0" smtClean="0"/>
                <a:t>4/14</a:t>
              </a:r>
              <a:endParaRPr lang="en-US" sz="1200" dirty="0"/>
            </a:p>
          </p:txBody>
        </p:sp>
        <p:sp>
          <p:nvSpPr>
            <p:cNvPr id="47" name="TextBox 46"/>
            <p:cNvSpPr txBox="1"/>
            <p:nvPr/>
          </p:nvSpPr>
          <p:spPr>
            <a:xfrm>
              <a:off x="2057400" y="4828401"/>
              <a:ext cx="838200" cy="276999"/>
            </a:xfrm>
            <a:prstGeom prst="rect">
              <a:avLst/>
            </a:prstGeom>
            <a:noFill/>
          </p:spPr>
          <p:txBody>
            <a:bodyPr wrap="square" rtlCol="0">
              <a:spAutoFit/>
            </a:bodyPr>
            <a:lstStyle/>
            <a:p>
              <a:r>
                <a:rPr lang="en-US" sz="1200" dirty="0" smtClean="0"/>
                <a:t>124,561</a:t>
              </a:r>
              <a:endParaRPr lang="en-US" sz="1200" dirty="0"/>
            </a:p>
          </p:txBody>
        </p:sp>
        <p:sp>
          <p:nvSpPr>
            <p:cNvPr id="51" name="TextBox 50"/>
            <p:cNvSpPr txBox="1"/>
            <p:nvPr/>
          </p:nvSpPr>
          <p:spPr>
            <a:xfrm>
              <a:off x="4191000" y="4828401"/>
              <a:ext cx="838200" cy="276999"/>
            </a:xfrm>
            <a:prstGeom prst="rect">
              <a:avLst/>
            </a:prstGeom>
            <a:noFill/>
          </p:spPr>
          <p:txBody>
            <a:bodyPr wrap="square" rtlCol="0">
              <a:spAutoFit/>
            </a:bodyPr>
            <a:lstStyle/>
            <a:p>
              <a:r>
                <a:rPr lang="en-US" sz="1200" dirty="0" smtClean="0"/>
                <a:t>124,653</a:t>
              </a:r>
              <a:endParaRPr lang="en-US" sz="1200" dirty="0"/>
            </a:p>
          </p:txBody>
        </p:sp>
        <p:sp>
          <p:nvSpPr>
            <p:cNvPr id="58" name="TextBox 57"/>
            <p:cNvSpPr txBox="1"/>
            <p:nvPr/>
          </p:nvSpPr>
          <p:spPr>
            <a:xfrm>
              <a:off x="6096000" y="4828401"/>
              <a:ext cx="533400" cy="276999"/>
            </a:xfrm>
            <a:prstGeom prst="rect">
              <a:avLst/>
            </a:prstGeom>
            <a:noFill/>
          </p:spPr>
          <p:txBody>
            <a:bodyPr wrap="square" rtlCol="0">
              <a:spAutoFit/>
            </a:bodyPr>
            <a:lstStyle/>
            <a:p>
              <a:r>
                <a:rPr lang="en-US" sz="1200" dirty="0" smtClean="0"/>
                <a:t>92</a:t>
              </a:r>
              <a:endParaRPr lang="en-US" sz="1200" dirty="0"/>
            </a:p>
          </p:txBody>
        </p:sp>
        <p:sp>
          <p:nvSpPr>
            <p:cNvPr id="62" name="TextBox 61"/>
            <p:cNvSpPr txBox="1"/>
            <p:nvPr/>
          </p:nvSpPr>
          <p:spPr>
            <a:xfrm>
              <a:off x="4913708" y="4828401"/>
              <a:ext cx="420292" cy="276999"/>
            </a:xfrm>
            <a:prstGeom prst="rect">
              <a:avLst/>
            </a:prstGeom>
            <a:noFill/>
          </p:spPr>
          <p:txBody>
            <a:bodyPr wrap="square" rtlCol="0">
              <a:spAutoFit/>
            </a:bodyPr>
            <a:lstStyle/>
            <a:p>
              <a:r>
                <a:rPr lang="en-US" sz="1200" dirty="0" smtClean="0"/>
                <a:t>CO</a:t>
              </a:r>
              <a:endParaRPr lang="en-US" sz="1200" dirty="0"/>
            </a:p>
          </p:txBody>
        </p:sp>
        <p:sp>
          <p:nvSpPr>
            <p:cNvPr id="64" name="TextBox 63"/>
            <p:cNvSpPr txBox="1"/>
            <p:nvPr/>
          </p:nvSpPr>
          <p:spPr>
            <a:xfrm>
              <a:off x="1295400" y="4828401"/>
              <a:ext cx="838200" cy="276999"/>
            </a:xfrm>
            <a:prstGeom prst="rect">
              <a:avLst/>
            </a:prstGeom>
            <a:noFill/>
          </p:spPr>
          <p:txBody>
            <a:bodyPr wrap="square" rtlCol="0">
              <a:spAutoFit/>
            </a:bodyPr>
            <a:lstStyle/>
            <a:p>
              <a:r>
                <a:rPr lang="en-US" sz="1200" dirty="0" smtClean="0"/>
                <a:t>Denver</a:t>
              </a:r>
              <a:endParaRPr lang="en-US" sz="1200" dirty="0"/>
            </a:p>
          </p:txBody>
        </p:sp>
        <p:sp>
          <p:nvSpPr>
            <p:cNvPr id="68" name="TextBox 67"/>
            <p:cNvSpPr txBox="1"/>
            <p:nvPr/>
          </p:nvSpPr>
          <p:spPr>
            <a:xfrm>
              <a:off x="2743200" y="4828401"/>
              <a:ext cx="1447800" cy="276999"/>
            </a:xfrm>
            <a:prstGeom prst="rect">
              <a:avLst/>
            </a:prstGeom>
            <a:noFill/>
          </p:spPr>
          <p:txBody>
            <a:bodyPr wrap="square" rtlCol="0">
              <a:spAutoFit/>
            </a:bodyPr>
            <a:lstStyle/>
            <a:p>
              <a:r>
                <a:rPr lang="en-US" sz="1200" dirty="0" smtClean="0"/>
                <a:t>I25</a:t>
              </a:r>
              <a:endParaRPr lang="en-US" sz="1200" dirty="0"/>
            </a:p>
          </p:txBody>
        </p:sp>
      </p:grpSp>
      <p:sp>
        <p:nvSpPr>
          <p:cNvPr id="75" name="TextBox 74"/>
          <p:cNvSpPr txBox="1"/>
          <p:nvPr/>
        </p:nvSpPr>
        <p:spPr>
          <a:xfrm>
            <a:off x="8627681" y="5598095"/>
            <a:ext cx="533400" cy="261610"/>
          </a:xfrm>
          <a:prstGeom prst="rect">
            <a:avLst/>
          </a:prstGeom>
          <a:noFill/>
        </p:spPr>
        <p:txBody>
          <a:bodyPr wrap="square" rtlCol="0">
            <a:spAutoFit/>
          </a:bodyPr>
          <a:lstStyle/>
          <a:p>
            <a:r>
              <a:rPr lang="en-US" sz="1100" dirty="0" smtClean="0"/>
              <a:t>234</a:t>
            </a:r>
            <a:endParaRPr lang="en-US" sz="1100" dirty="0"/>
          </a:p>
        </p:txBody>
      </p:sp>
      <p:sp>
        <p:nvSpPr>
          <p:cNvPr id="76" name="TextBox 75"/>
          <p:cNvSpPr txBox="1"/>
          <p:nvPr/>
        </p:nvSpPr>
        <p:spPr>
          <a:xfrm>
            <a:off x="8627681" y="6011537"/>
            <a:ext cx="533400" cy="261610"/>
          </a:xfrm>
          <a:prstGeom prst="rect">
            <a:avLst/>
          </a:prstGeom>
          <a:noFill/>
        </p:spPr>
        <p:txBody>
          <a:bodyPr wrap="square" rtlCol="0">
            <a:spAutoFit/>
          </a:bodyPr>
          <a:lstStyle/>
          <a:p>
            <a:r>
              <a:rPr lang="en-US" sz="1100" dirty="0" smtClean="0"/>
              <a:t>5.12</a:t>
            </a:r>
            <a:endParaRPr lang="en-US" sz="1100" dirty="0"/>
          </a:p>
        </p:txBody>
      </p:sp>
      <p:grpSp>
        <p:nvGrpSpPr>
          <p:cNvPr id="2053" name="Group 2052"/>
          <p:cNvGrpSpPr/>
          <p:nvPr/>
        </p:nvGrpSpPr>
        <p:grpSpPr>
          <a:xfrm>
            <a:off x="6553200" y="3731199"/>
            <a:ext cx="2599481" cy="291448"/>
            <a:chOff x="6553200" y="3731199"/>
            <a:chExt cx="2599481" cy="291448"/>
          </a:xfrm>
        </p:grpSpPr>
        <p:sp>
          <p:nvSpPr>
            <p:cNvPr id="69" name="TextBox 68"/>
            <p:cNvSpPr txBox="1"/>
            <p:nvPr/>
          </p:nvSpPr>
          <p:spPr>
            <a:xfrm>
              <a:off x="7221778" y="3746651"/>
              <a:ext cx="838200" cy="261610"/>
            </a:xfrm>
            <a:prstGeom prst="rect">
              <a:avLst/>
            </a:prstGeom>
            <a:noFill/>
          </p:spPr>
          <p:txBody>
            <a:bodyPr wrap="square" rtlCol="0">
              <a:spAutoFit/>
            </a:bodyPr>
            <a:lstStyle/>
            <a:p>
              <a:r>
                <a:rPr lang="en-US" sz="1100" dirty="0" smtClean="0"/>
                <a:t>Phoenix</a:t>
              </a:r>
              <a:endParaRPr lang="en-US" sz="1100" dirty="0"/>
            </a:p>
          </p:txBody>
        </p:sp>
        <p:sp>
          <p:nvSpPr>
            <p:cNvPr id="71" name="TextBox 70"/>
            <p:cNvSpPr txBox="1"/>
            <p:nvPr/>
          </p:nvSpPr>
          <p:spPr>
            <a:xfrm>
              <a:off x="7868641" y="3761037"/>
              <a:ext cx="420292" cy="261610"/>
            </a:xfrm>
            <a:prstGeom prst="rect">
              <a:avLst/>
            </a:prstGeom>
            <a:noFill/>
          </p:spPr>
          <p:txBody>
            <a:bodyPr wrap="square" rtlCol="0">
              <a:spAutoFit/>
            </a:bodyPr>
            <a:lstStyle/>
            <a:p>
              <a:r>
                <a:rPr lang="en-US" sz="1100" dirty="0" smtClean="0"/>
                <a:t>AZ</a:t>
              </a:r>
              <a:endParaRPr lang="en-US" sz="1100" dirty="0"/>
            </a:p>
          </p:txBody>
        </p:sp>
        <p:sp>
          <p:nvSpPr>
            <p:cNvPr id="73" name="TextBox 72"/>
            <p:cNvSpPr txBox="1"/>
            <p:nvPr/>
          </p:nvSpPr>
          <p:spPr>
            <a:xfrm>
              <a:off x="8619281" y="3731262"/>
              <a:ext cx="533400" cy="261610"/>
            </a:xfrm>
            <a:prstGeom prst="rect">
              <a:avLst/>
            </a:prstGeom>
            <a:noFill/>
          </p:spPr>
          <p:txBody>
            <a:bodyPr wrap="square" rtlCol="0">
              <a:spAutoFit/>
            </a:bodyPr>
            <a:lstStyle/>
            <a:p>
              <a:r>
                <a:rPr lang="en-US" sz="1100" dirty="0" smtClean="0"/>
                <a:t>198</a:t>
              </a:r>
              <a:endParaRPr lang="en-US" sz="1100" dirty="0"/>
            </a:p>
          </p:txBody>
        </p:sp>
        <p:sp>
          <p:nvSpPr>
            <p:cNvPr id="77" name="TextBox 76"/>
            <p:cNvSpPr txBox="1"/>
            <p:nvPr/>
          </p:nvSpPr>
          <p:spPr>
            <a:xfrm>
              <a:off x="6553200" y="3731199"/>
              <a:ext cx="838200" cy="261610"/>
            </a:xfrm>
            <a:prstGeom prst="rect">
              <a:avLst/>
            </a:prstGeom>
            <a:noFill/>
          </p:spPr>
          <p:txBody>
            <a:bodyPr wrap="square" rtlCol="0">
              <a:spAutoFit/>
            </a:bodyPr>
            <a:lstStyle/>
            <a:p>
              <a:r>
                <a:rPr lang="en-US" sz="1100" dirty="0" smtClean="0"/>
                <a:t>Love’s</a:t>
              </a:r>
              <a:endParaRPr lang="en-US" sz="1100" dirty="0"/>
            </a:p>
          </p:txBody>
        </p:sp>
      </p:grpSp>
      <p:grpSp>
        <p:nvGrpSpPr>
          <p:cNvPr id="2054" name="Group 2053"/>
          <p:cNvGrpSpPr/>
          <p:nvPr/>
        </p:nvGrpSpPr>
        <p:grpSpPr>
          <a:xfrm>
            <a:off x="6553200" y="4460336"/>
            <a:ext cx="2599481" cy="271761"/>
            <a:chOff x="6553200" y="4460336"/>
            <a:chExt cx="2599481" cy="271761"/>
          </a:xfrm>
        </p:grpSpPr>
        <p:sp>
          <p:nvSpPr>
            <p:cNvPr id="70" name="TextBox 69"/>
            <p:cNvSpPr txBox="1"/>
            <p:nvPr/>
          </p:nvSpPr>
          <p:spPr>
            <a:xfrm>
              <a:off x="7162800" y="4460336"/>
              <a:ext cx="989013" cy="246221"/>
            </a:xfrm>
            <a:prstGeom prst="rect">
              <a:avLst/>
            </a:prstGeom>
            <a:noFill/>
          </p:spPr>
          <p:txBody>
            <a:bodyPr wrap="square" rtlCol="0">
              <a:spAutoFit/>
            </a:bodyPr>
            <a:lstStyle/>
            <a:p>
              <a:r>
                <a:rPr lang="en-US" sz="1000" dirty="0" smtClean="0"/>
                <a:t>Cheyenne</a:t>
              </a:r>
              <a:endParaRPr lang="en-US" sz="1000" dirty="0"/>
            </a:p>
          </p:txBody>
        </p:sp>
        <p:sp>
          <p:nvSpPr>
            <p:cNvPr id="72" name="TextBox 71"/>
            <p:cNvSpPr txBox="1"/>
            <p:nvPr/>
          </p:nvSpPr>
          <p:spPr>
            <a:xfrm>
              <a:off x="7855345" y="4461301"/>
              <a:ext cx="496492" cy="261610"/>
            </a:xfrm>
            <a:prstGeom prst="rect">
              <a:avLst/>
            </a:prstGeom>
            <a:noFill/>
          </p:spPr>
          <p:txBody>
            <a:bodyPr wrap="square" rtlCol="0">
              <a:spAutoFit/>
            </a:bodyPr>
            <a:lstStyle/>
            <a:p>
              <a:r>
                <a:rPr lang="en-US" sz="1100" dirty="0" smtClean="0"/>
                <a:t>WY</a:t>
              </a:r>
              <a:endParaRPr lang="en-US" sz="1100" dirty="0"/>
            </a:p>
          </p:txBody>
        </p:sp>
        <p:sp>
          <p:nvSpPr>
            <p:cNvPr id="74" name="TextBox 73"/>
            <p:cNvSpPr txBox="1"/>
            <p:nvPr/>
          </p:nvSpPr>
          <p:spPr>
            <a:xfrm>
              <a:off x="8619281" y="4470487"/>
              <a:ext cx="533400" cy="261610"/>
            </a:xfrm>
            <a:prstGeom prst="rect">
              <a:avLst/>
            </a:prstGeom>
            <a:noFill/>
          </p:spPr>
          <p:txBody>
            <a:bodyPr wrap="square" rtlCol="0">
              <a:spAutoFit/>
            </a:bodyPr>
            <a:lstStyle/>
            <a:p>
              <a:r>
                <a:rPr lang="en-US" sz="1100" dirty="0" smtClean="0"/>
                <a:t>36</a:t>
              </a:r>
              <a:endParaRPr lang="en-US" sz="1100" dirty="0"/>
            </a:p>
          </p:txBody>
        </p:sp>
        <p:sp>
          <p:nvSpPr>
            <p:cNvPr id="78" name="TextBox 77"/>
            <p:cNvSpPr txBox="1"/>
            <p:nvPr/>
          </p:nvSpPr>
          <p:spPr>
            <a:xfrm>
              <a:off x="6553200" y="4462790"/>
              <a:ext cx="838200" cy="261610"/>
            </a:xfrm>
            <a:prstGeom prst="rect">
              <a:avLst/>
            </a:prstGeom>
            <a:noFill/>
          </p:spPr>
          <p:txBody>
            <a:bodyPr wrap="square" rtlCol="0">
              <a:spAutoFit/>
            </a:bodyPr>
            <a:lstStyle/>
            <a:p>
              <a:r>
                <a:rPr lang="en-US" sz="1100" dirty="0" smtClean="0"/>
                <a:t>Flying J</a:t>
              </a:r>
              <a:endParaRPr lang="en-US" sz="1100" dirty="0"/>
            </a:p>
          </p:txBody>
        </p:sp>
      </p:grpSp>
    </p:spTree>
    <p:extLst>
      <p:ext uri="{BB962C8B-B14F-4D97-AF65-F5344CB8AC3E}">
        <p14:creationId xmlns:p14="http://schemas.microsoft.com/office/powerpoint/2010/main" val="35100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
                                        </p:tgtEl>
                                        <p:attrNameLst>
                                          <p:attrName>style.visibility</p:attrName>
                                        </p:attrNameLst>
                                      </p:cBhvr>
                                      <p:to>
                                        <p:strVal val="visible"/>
                                      </p:to>
                                    </p:set>
                                    <p:animEffect transition="in" filter="fade">
                                      <p:cBhvr>
                                        <p:cTn id="37" dur="500"/>
                                        <p:tgtEl>
                                          <p:spTgt spid="20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49"/>
                                        </p:tgtEl>
                                        <p:attrNameLst>
                                          <p:attrName>style.visibility</p:attrName>
                                        </p:attrNameLst>
                                      </p:cBhvr>
                                      <p:to>
                                        <p:strVal val="visible"/>
                                      </p:to>
                                    </p:set>
                                    <p:animEffect transition="in" filter="fade">
                                      <p:cBhvr>
                                        <p:cTn id="42" dur="500"/>
                                        <p:tgtEl>
                                          <p:spTgt spid="20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fade">
                                      <p:cBhvr>
                                        <p:cTn id="47" dur="5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1"/>
                                        </p:tgtEl>
                                        <p:attrNameLst>
                                          <p:attrName>style.visibility</p:attrName>
                                        </p:attrNameLst>
                                      </p:cBhvr>
                                      <p:to>
                                        <p:strVal val="visible"/>
                                      </p:to>
                                    </p:set>
                                    <p:animEffect transition="in" filter="fade">
                                      <p:cBhvr>
                                        <p:cTn id="52" dur="500"/>
                                        <p:tgtEl>
                                          <p:spTgt spid="20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fade">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fade">
                                      <p:cBhvr>
                                        <p:cTn id="67" dur="500"/>
                                        <p:tgtEl>
                                          <p:spTgt spid="20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fade">
                                      <p:cBhvr>
                                        <p:cTn id="72" dur="500"/>
                                        <p:tgtEl>
                                          <p:spTgt spid="205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52" grpId="0"/>
      <p:bldP spid="65"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68" y="1929"/>
            <a:ext cx="7318664" cy="379071"/>
          </a:xfrm>
        </p:spPr>
        <p:txBody>
          <a:bodyPr/>
          <a:lstStyle/>
          <a:p>
            <a:r>
              <a:rPr lang="en-US" sz="4000" dirty="0" smtClean="0"/>
              <a:t>Questionable IFTA Report</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239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41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OT PPT Template">
  <a:themeElements>
    <a:clrScheme name="ADOT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OT PPT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OT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OT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OT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OT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OT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OT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OT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OT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OT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OT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OT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OT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ADOT_PPT_Template.1</Template>
  <TotalTime>4394</TotalTime>
  <Words>1238</Words>
  <Application>Microsoft Office PowerPoint</Application>
  <PresentationFormat>On-screen Show (4:3)</PresentationFormat>
  <Paragraphs>407</Paragraphs>
  <Slides>41</Slides>
  <Notes>18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ADOT PPT Template</vt:lpstr>
      <vt:lpstr>Arizona Department of Transportation</vt:lpstr>
      <vt:lpstr>Brief History of IFTA/IRP</vt:lpstr>
      <vt:lpstr>PowerPoint Presentation</vt:lpstr>
      <vt:lpstr>The 3 Main Recordkeeping Requirements</vt:lpstr>
      <vt:lpstr>IVMR Requirements</vt:lpstr>
      <vt:lpstr>Things to think about when verifying accuracy</vt:lpstr>
      <vt:lpstr>Ideal IFTA Report </vt:lpstr>
      <vt:lpstr>IVMR Ideal Example</vt:lpstr>
      <vt:lpstr>Questionable IFTA Report</vt:lpstr>
      <vt:lpstr>IVMR Not-So Ideal Example</vt:lpstr>
      <vt:lpstr>PowerPoint Presentation</vt:lpstr>
      <vt:lpstr>PowerPoint Presentation</vt:lpstr>
      <vt:lpstr>PowerPoint Presentation</vt:lpstr>
      <vt:lpstr>PowerPoint Presentation</vt:lpstr>
      <vt:lpstr>The 3 main Recordkeeping Requirements </vt:lpstr>
      <vt:lpstr>Fueling Options</vt:lpstr>
      <vt:lpstr>Fuel Invoice Requirements</vt:lpstr>
      <vt:lpstr>Fuel Receipts: The Good…</vt:lpstr>
      <vt:lpstr>Fuel Receipts: The Bad…</vt:lpstr>
      <vt:lpstr>Verifying the Tax Rate</vt:lpstr>
      <vt:lpstr>Fuel Receipts: &amp; The Ugly</vt:lpstr>
      <vt:lpstr>Other Fueling Options</vt:lpstr>
      <vt:lpstr>The 3 main Recordkeeping Requirements</vt:lpstr>
      <vt:lpstr>Summaries</vt:lpstr>
      <vt:lpstr>Why should I keep these records?</vt:lpstr>
      <vt:lpstr>What happens in a BIA Audit?</vt:lpstr>
      <vt:lpstr>Change MPG to 4.0</vt:lpstr>
      <vt:lpstr>Change MPG to 4.0 &amp; Disallow Tax-Paid Gallons</vt:lpstr>
      <vt:lpstr>Full BIA: Drop MPG, disallow tax-paid gallons, increase miles</vt:lpstr>
      <vt:lpstr>Miscellaneous Records</vt:lpstr>
      <vt:lpstr>PowerPoint Presentation</vt:lpstr>
      <vt:lpstr>US DOT Driver’s Logs</vt:lpstr>
      <vt:lpstr>Bills of Lading</vt:lpstr>
      <vt:lpstr>Payroll Records/Settlement Statements</vt:lpstr>
      <vt:lpstr>Fuel Card Statements</vt:lpstr>
      <vt:lpstr>Miscellaneous Records</vt:lpstr>
      <vt:lpstr>Off-Road Miles &amp; Fuel</vt:lpstr>
      <vt:lpstr>Auditing IFTA Records</vt:lpstr>
      <vt:lpstr>Auditing IFTA Records</vt:lpstr>
      <vt:lpstr>Auditing IFTA Records</vt:lpstr>
      <vt:lpstr>Contact Information</vt:lpstr>
    </vt:vector>
  </TitlesOfParts>
  <Company>Commonwealth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Fund Audits Carrier Record Retention</dc:title>
  <dc:creator>Commonwealth Office of Technology</dc:creator>
  <cp:lastModifiedBy>Tammy Trinker</cp:lastModifiedBy>
  <cp:revision>282</cp:revision>
  <cp:lastPrinted>2014-04-24T19:48:57Z</cp:lastPrinted>
  <dcterms:created xsi:type="dcterms:W3CDTF">2010-01-06T15:26:36Z</dcterms:created>
  <dcterms:modified xsi:type="dcterms:W3CDTF">2014-10-02T16:44:09Z</dcterms:modified>
</cp:coreProperties>
</file>