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7004050" cy="9290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8" d="100"/>
          <a:sy n="88" d="100"/>
        </p:scale>
        <p:origin x="-142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300" cy="465138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7163" y="0"/>
            <a:ext cx="3035300" cy="465138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r">
              <a:defRPr sz="1200"/>
            </a:lvl1pPr>
          </a:lstStyle>
          <a:p>
            <a:pPr>
              <a:defRPr/>
            </a:pPr>
            <a:fld id="{681BE87E-D250-46C5-8EF4-D74C823C4699}" type="datetimeFigureOut">
              <a:rPr lang="en-US"/>
              <a:pPr>
                <a:defRPr/>
              </a:pPr>
              <a:t>2/18/2014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3325"/>
            <a:ext cx="3035300" cy="465138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7163" y="8823325"/>
            <a:ext cx="3035300" cy="465138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r">
              <a:defRPr sz="1200"/>
            </a:lvl1pPr>
          </a:lstStyle>
          <a:p>
            <a:pPr>
              <a:defRPr/>
            </a:pPr>
            <a:fld id="{55721348-BF46-44B7-B655-C6F7E81095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761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6495A-07CE-4290-80A9-77C6C2782D7A}" type="datetimeFigureOut">
              <a:rPr lang="en-US"/>
              <a:pPr>
                <a:defRPr/>
              </a:pPr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85551-0E39-4102-A66F-60C53B8545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590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3C9CA-0097-4041-8441-7244BF9B74F0}" type="datetimeFigureOut">
              <a:rPr lang="en-US"/>
              <a:pPr>
                <a:defRPr/>
              </a:pPr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36687-7A11-453E-9A0F-EDF93B7F14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40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F4B21-ACAF-4450-AE81-BB2DB6E07AED}" type="datetimeFigureOut">
              <a:rPr lang="en-US"/>
              <a:pPr>
                <a:defRPr/>
              </a:pPr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DDAB2-3534-4FF8-81D8-2A084487CF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716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1937E-B45D-45AC-96C6-7E5E2318E7B8}" type="datetimeFigureOut">
              <a:rPr lang="en-US"/>
              <a:pPr>
                <a:defRPr/>
              </a:pPr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C90E1-8C98-412F-9152-841216F8ED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024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0ECEA-0608-4EF5-ABCB-DCC487265129}" type="datetimeFigureOut">
              <a:rPr lang="en-US"/>
              <a:pPr>
                <a:defRPr/>
              </a:pPr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5212B-E494-479B-843E-5BBA6B1AF4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381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E3A99-4C7C-45A8-AA30-BFF4C273305C}" type="datetimeFigureOut">
              <a:rPr lang="en-US"/>
              <a:pPr>
                <a:defRPr/>
              </a:pPr>
              <a:t>2/18/2014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5B19B-10CC-46DD-9744-8A2B50477C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778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EF3A0-629D-482C-8000-162674DDF0D7}" type="datetimeFigureOut">
              <a:rPr lang="en-US"/>
              <a:pPr>
                <a:defRPr/>
              </a:pPr>
              <a:t>2/18/2014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25780-B453-450C-B462-E7C150E92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991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CF183-7ECC-4928-8EA4-2D63EF3B0BCF}" type="datetimeFigureOut">
              <a:rPr lang="en-US"/>
              <a:pPr>
                <a:defRPr/>
              </a:pPr>
              <a:t>2/18/2014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C9291-254A-445F-8A3E-464DF7EB41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117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0E63A-253A-4133-9275-C497E230DBED}" type="datetimeFigureOut">
              <a:rPr lang="en-US"/>
              <a:pPr>
                <a:defRPr/>
              </a:pPr>
              <a:t>2/18/2014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0385D-6027-4A95-9005-A62634153C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532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FFEC9-AB69-4452-925E-A99D4FF8A94B}" type="datetimeFigureOut">
              <a:rPr lang="en-US"/>
              <a:pPr>
                <a:defRPr/>
              </a:pPr>
              <a:t>2/18/2014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1581E-AFDE-400E-92F1-CE4B5B7550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458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97108-0C09-4157-80A8-240A823032E8}" type="datetimeFigureOut">
              <a:rPr lang="en-US"/>
              <a:pPr>
                <a:defRPr/>
              </a:pPr>
              <a:t>2/18/2014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33626-121F-4D80-B3FE-02DA16B5D4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759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31FF55-0CD4-4AD5-8A67-9A4E9D38D21B}" type="datetimeFigureOut">
              <a:rPr lang="en-US"/>
              <a:pPr>
                <a:defRPr/>
              </a:pPr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FA3D50C-FFBE-4617-9C2B-F7D0B482CC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Alternative Fuels:</a:t>
            </a:r>
            <a:br>
              <a:rPr lang="en-US" altLang="en-US" smtClean="0"/>
            </a:br>
            <a:r>
              <a:rPr lang="en-US" altLang="en-US" smtClean="0"/>
              <a:t>An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 smtClean="0"/>
          </a:p>
        </p:txBody>
      </p:sp>
      <p:pic>
        <p:nvPicPr>
          <p:cNvPr id="2052" name="Picture 4" descr="ATA Logo Fina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9144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TOPICS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Natural Gas for Heavy-Duty Trucks</a:t>
            </a:r>
          </a:p>
          <a:p>
            <a:pPr lvl="1" eaLnBrk="1" hangingPunct="1"/>
            <a:r>
              <a:rPr lang="en-US" altLang="en-US" smtClean="0"/>
              <a:t>Pros and Cons</a:t>
            </a:r>
          </a:p>
          <a:p>
            <a:pPr lvl="1" eaLnBrk="1" hangingPunct="1"/>
            <a:r>
              <a:rPr lang="en-US" altLang="en-US" smtClean="0"/>
              <a:t>Current Use of N/G</a:t>
            </a:r>
          </a:p>
          <a:p>
            <a:pPr lvl="1" eaLnBrk="1" hangingPunct="1"/>
            <a:r>
              <a:rPr lang="en-US" altLang="en-US" smtClean="0"/>
              <a:t>Future Scope</a:t>
            </a:r>
          </a:p>
          <a:p>
            <a:pPr eaLnBrk="1" hangingPunct="1"/>
            <a:r>
              <a:rPr lang="en-US" altLang="en-US" smtClean="0"/>
              <a:t>Considerations for Government</a:t>
            </a:r>
          </a:p>
          <a:p>
            <a:pPr lvl="1" eaLnBrk="1" hangingPunct="1"/>
            <a:r>
              <a:rPr lang="en-US" altLang="en-US" smtClean="0"/>
              <a:t>Incentives</a:t>
            </a:r>
          </a:p>
          <a:p>
            <a:pPr lvl="1" eaLnBrk="1" hangingPunct="1"/>
            <a:r>
              <a:rPr lang="en-US" altLang="en-US" smtClean="0"/>
              <a:t>Tax Administration</a:t>
            </a:r>
          </a:p>
          <a:p>
            <a:pPr eaLnBrk="1" hangingPunct="1"/>
            <a:r>
              <a:rPr lang="en-US" altLang="en-US" smtClean="0"/>
              <a:t>DME </a:t>
            </a:r>
          </a:p>
          <a:p>
            <a:pPr eaLnBrk="1" hangingPunct="1"/>
            <a:endParaRPr lang="en-US" altLang="en-US" smtClean="0"/>
          </a:p>
        </p:txBody>
      </p:sp>
      <p:pic>
        <p:nvPicPr>
          <p:cNvPr id="3076" name="Picture 4" descr="ATA Logo Fina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9144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Deciding on N/G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Greenness</a:t>
            </a:r>
          </a:p>
          <a:p>
            <a:pPr eaLnBrk="1" hangingPunct="1"/>
            <a:r>
              <a:rPr lang="en-US" altLang="en-US" smtClean="0"/>
              <a:t>Fuel Supply &amp; Availability</a:t>
            </a:r>
          </a:p>
          <a:p>
            <a:pPr eaLnBrk="1" hangingPunct="1"/>
            <a:r>
              <a:rPr lang="en-US" altLang="en-US" smtClean="0"/>
              <a:t>Equipment</a:t>
            </a:r>
          </a:p>
          <a:p>
            <a:pPr lvl="1" eaLnBrk="1" hangingPunct="1"/>
            <a:r>
              <a:rPr lang="en-US" altLang="en-US" smtClean="0"/>
              <a:t>Cost</a:t>
            </a:r>
          </a:p>
          <a:p>
            <a:pPr lvl="1" eaLnBrk="1" hangingPunct="1"/>
            <a:r>
              <a:rPr lang="en-US" altLang="en-US" smtClean="0"/>
              <a:t>Weight</a:t>
            </a:r>
          </a:p>
          <a:p>
            <a:pPr lvl="1" eaLnBrk="1" hangingPunct="1"/>
            <a:r>
              <a:rPr lang="en-US" altLang="en-US" smtClean="0"/>
              <a:t>Efficiency</a:t>
            </a:r>
          </a:p>
          <a:p>
            <a:pPr lvl="1" eaLnBrk="1" hangingPunct="1"/>
            <a:r>
              <a:rPr lang="en-US" altLang="en-US" smtClean="0"/>
              <a:t>Maintenance</a:t>
            </a:r>
          </a:p>
          <a:p>
            <a:pPr lvl="1" eaLnBrk="1" hangingPunct="1"/>
            <a:r>
              <a:rPr lang="en-US" altLang="en-US" smtClean="0"/>
              <a:t>Durability</a:t>
            </a:r>
          </a:p>
        </p:txBody>
      </p:sp>
      <p:pic>
        <p:nvPicPr>
          <p:cNvPr id="4100" name="Picture 4" descr="ATA Logo Fina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9144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It’s the Costs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It’s All a Balance:</a:t>
            </a:r>
          </a:p>
          <a:p>
            <a:pPr eaLnBrk="1" hangingPunct="1"/>
            <a:r>
              <a:rPr lang="en-US" altLang="en-US" smtClean="0"/>
              <a:t>CNG Costs $1.50 Less per Gallon than Diesel</a:t>
            </a:r>
          </a:p>
          <a:p>
            <a:pPr eaLnBrk="1" hangingPunct="1"/>
            <a:r>
              <a:rPr lang="en-US" altLang="en-US" smtClean="0"/>
              <a:t>LNG Costs $1.00 Less per Gallon than Diesel</a:t>
            </a:r>
          </a:p>
          <a:p>
            <a:pPr eaLnBrk="1" hangingPunct="1"/>
            <a:r>
              <a:rPr lang="en-US" altLang="en-US" smtClean="0"/>
              <a:t>The Price Differentials Will Grow Over Time</a:t>
            </a:r>
          </a:p>
          <a:p>
            <a:pPr eaLnBrk="1" hangingPunct="1"/>
            <a:r>
              <a:rPr lang="en-US" altLang="en-US" smtClean="0"/>
              <a:t>Fuel Makes Up c. 40% of Operating Costs</a:t>
            </a:r>
          </a:p>
          <a:p>
            <a:pPr eaLnBrk="1" hangingPunct="1"/>
            <a:r>
              <a:rPr lang="en-US" altLang="en-US" smtClean="0"/>
              <a:t>N/G Trucks May Cost More, Weigh More, and Be Less Efficient, and Still Come Out Ahead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  <p:pic>
        <p:nvPicPr>
          <p:cNvPr id="5124" name="Picture 4" descr="ATA Logo Fina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9144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Current Use of N/G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Transit</a:t>
            </a:r>
          </a:p>
          <a:p>
            <a:pPr eaLnBrk="1" hangingPunct="1"/>
            <a:r>
              <a:rPr lang="en-US" altLang="en-US" smtClean="0"/>
              <a:t>Waste Hauling</a:t>
            </a:r>
          </a:p>
          <a:p>
            <a:pPr eaLnBrk="1" hangingPunct="1"/>
            <a:r>
              <a:rPr lang="en-US" altLang="en-US" smtClean="0"/>
              <a:t>California</a:t>
            </a:r>
          </a:p>
          <a:p>
            <a:pPr eaLnBrk="1" hangingPunct="1"/>
            <a:r>
              <a:rPr lang="en-US" altLang="en-US" smtClean="0"/>
              <a:t>Lots of Experimentation</a:t>
            </a:r>
          </a:p>
          <a:p>
            <a:pPr lvl="1" eaLnBrk="1" hangingPunct="1"/>
            <a:r>
              <a:rPr lang="en-US" altLang="en-US" smtClean="0"/>
              <a:t>P&amp;D</a:t>
            </a:r>
          </a:p>
          <a:p>
            <a:pPr lvl="1" eaLnBrk="1" hangingPunct="1"/>
            <a:r>
              <a:rPr lang="en-US" altLang="en-US" smtClean="0"/>
              <a:t>Long-Haul</a:t>
            </a:r>
          </a:p>
        </p:txBody>
      </p:sp>
      <p:pic>
        <p:nvPicPr>
          <p:cNvPr id="6148" name="Picture 4" descr="ATA Logo Fina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9144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Future Scope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Predictions Vary Widely</a:t>
            </a:r>
          </a:p>
          <a:p>
            <a:pPr eaLnBrk="1" hangingPunct="1"/>
            <a:r>
              <a:rPr lang="en-US" altLang="en-US" smtClean="0"/>
              <a:t>EIA:  N/G Share of Transp’n Fuel Still Low a Decade From Now</a:t>
            </a:r>
          </a:p>
          <a:p>
            <a:pPr eaLnBrk="1" hangingPunct="1"/>
            <a:r>
              <a:rPr lang="en-US" altLang="en-US" smtClean="0"/>
              <a:t>Perhaps 6-8% of New Class 8s by 2016</a:t>
            </a:r>
          </a:p>
          <a:p>
            <a:pPr lvl="1" eaLnBrk="1" hangingPunct="1"/>
            <a:r>
              <a:rPr lang="en-US" altLang="en-US" smtClean="0"/>
              <a:t>Mostly Transit Buses, Garbage Trucks</a:t>
            </a:r>
          </a:p>
          <a:p>
            <a:pPr lvl="1" eaLnBrk="1" hangingPunct="1"/>
            <a:r>
              <a:rPr lang="en-US" altLang="en-US" smtClean="0"/>
              <a:t>But Some Over-the-Road Interstate Tractors</a:t>
            </a:r>
          </a:p>
          <a:p>
            <a:pPr lvl="1" eaLnBrk="1" hangingPunct="1"/>
            <a:endParaRPr lang="en-US" altLang="en-US" smtClean="0"/>
          </a:p>
        </p:txBody>
      </p:sp>
      <p:pic>
        <p:nvPicPr>
          <p:cNvPr id="7172" name="Picture 4" descr="ATA Logo Fina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9144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Incentives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Tax Rates</a:t>
            </a:r>
          </a:p>
          <a:p>
            <a:pPr eaLnBrk="1" hangingPunct="1"/>
            <a:r>
              <a:rPr lang="en-US" altLang="en-US" smtClean="0"/>
              <a:t>Purchase of Rolling Stock</a:t>
            </a:r>
          </a:p>
          <a:p>
            <a:pPr eaLnBrk="1" hangingPunct="1"/>
            <a:r>
              <a:rPr lang="en-US" altLang="en-US" smtClean="0"/>
              <a:t>Fueling Facilities</a:t>
            </a:r>
          </a:p>
          <a:p>
            <a:pPr eaLnBrk="1" hangingPunct="1"/>
            <a:r>
              <a:rPr lang="en-US" altLang="en-US" smtClean="0"/>
              <a:t>Requirements for Government Use</a:t>
            </a:r>
          </a:p>
          <a:p>
            <a:pPr eaLnBrk="1" hangingPunct="1"/>
            <a:r>
              <a:rPr lang="en-US" altLang="en-US" smtClean="0"/>
              <a:t>Miscellaneous</a:t>
            </a:r>
          </a:p>
          <a:p>
            <a:pPr eaLnBrk="1" hangingPunct="1"/>
            <a:endParaRPr lang="en-US" altLang="en-US" smtClean="0"/>
          </a:p>
        </p:txBody>
      </p:sp>
      <p:pic>
        <p:nvPicPr>
          <p:cNvPr id="8196" name="Picture 4" descr="ATA Logo Fina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9144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Tax Administration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Tax Rate </a:t>
            </a:r>
          </a:p>
          <a:p>
            <a:pPr eaLnBrk="1" hangingPunct="1"/>
            <a:r>
              <a:rPr lang="en-US" altLang="en-US" smtClean="0"/>
              <a:t>Tax Structure</a:t>
            </a:r>
          </a:p>
          <a:p>
            <a:pPr eaLnBrk="1" hangingPunct="1"/>
            <a:r>
              <a:rPr lang="en-US" altLang="en-US" smtClean="0"/>
              <a:t>Tax Incidence</a:t>
            </a:r>
          </a:p>
          <a:p>
            <a:pPr eaLnBrk="1" hangingPunct="1"/>
            <a:r>
              <a:rPr lang="en-US" altLang="en-US" smtClean="0"/>
              <a:t>Fuel Deliveries</a:t>
            </a:r>
          </a:p>
          <a:p>
            <a:pPr eaLnBrk="1" hangingPunct="1"/>
            <a:r>
              <a:rPr lang="en-US" altLang="en-US" smtClean="0"/>
              <a:t>Refunds</a:t>
            </a:r>
          </a:p>
          <a:p>
            <a:pPr eaLnBrk="1" hangingPunct="1"/>
            <a:r>
              <a:rPr lang="en-US" altLang="en-US" smtClean="0"/>
              <a:t>Audit &amp; Enforcement</a:t>
            </a:r>
          </a:p>
          <a:p>
            <a:pPr eaLnBrk="1" hangingPunct="1"/>
            <a:r>
              <a:rPr lang="en-US" altLang="en-US" smtClean="0"/>
              <a:t>IFTA Reporting</a:t>
            </a:r>
          </a:p>
        </p:txBody>
      </p:sp>
      <p:pic>
        <p:nvPicPr>
          <p:cNvPr id="9220" name="Picture 4" descr="ATA Logo Fina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9144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DME 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Dimethyl Ether – The Fuel of the Future ?</a:t>
            </a:r>
          </a:p>
          <a:p>
            <a:pPr eaLnBrk="1" hangingPunct="1"/>
            <a:r>
              <a:rPr lang="en-US" altLang="en-US" smtClean="0"/>
              <a:t>Availability</a:t>
            </a:r>
          </a:p>
          <a:p>
            <a:pPr eaLnBrk="1" hangingPunct="1"/>
            <a:r>
              <a:rPr lang="en-US" altLang="en-US" smtClean="0"/>
              <a:t>Equipment</a:t>
            </a:r>
          </a:p>
          <a:p>
            <a:pPr eaLnBrk="1" hangingPunct="1"/>
            <a:r>
              <a:rPr lang="en-US" altLang="en-US" smtClean="0"/>
              <a:t>Costs</a:t>
            </a:r>
          </a:p>
          <a:p>
            <a:pPr eaLnBrk="1" hangingPunct="1"/>
            <a:r>
              <a:rPr lang="en-US" altLang="en-US" smtClean="0"/>
              <a:t>Taxation 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  <p:pic>
        <p:nvPicPr>
          <p:cNvPr id="10244" name="Picture 4" descr="ATA Logo Fina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9144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193</TotalTime>
  <Words>196</Words>
  <Application>Microsoft Office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Arial</vt:lpstr>
      <vt:lpstr>Office Theme</vt:lpstr>
      <vt:lpstr>Alternative Fuels: An Update</vt:lpstr>
      <vt:lpstr>TOPICS</vt:lpstr>
      <vt:lpstr>Deciding on N/G</vt:lpstr>
      <vt:lpstr>It’s the Costs</vt:lpstr>
      <vt:lpstr>Current Use of N/G</vt:lpstr>
      <vt:lpstr>Future Scope</vt:lpstr>
      <vt:lpstr>Incentives</vt:lpstr>
      <vt:lpstr>Tax Administration</vt:lpstr>
      <vt:lpstr>DME </vt:lpstr>
    </vt:vector>
  </TitlesOfParts>
  <Company>American Trucking Associations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Alternative Fuels: An Update</dc:title>
  <dc:creator>Robert Pitcher</dc:creator>
  <cp:lastModifiedBy>Tammy Trinker</cp:lastModifiedBy>
  <cp:revision>9</cp:revision>
  <cp:lastPrinted>2014-02-05T13:56:46Z</cp:lastPrinted>
  <dcterms:created xsi:type="dcterms:W3CDTF">2014-02-04T16:56:09Z</dcterms:created>
  <dcterms:modified xsi:type="dcterms:W3CDTF">2014-02-18T14:18:26Z</dcterms:modified>
</cp:coreProperties>
</file>