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9" r:id="rId2"/>
    <p:sldId id="273" r:id="rId3"/>
    <p:sldId id="274" r:id="rId4"/>
    <p:sldId id="275" r:id="rId5"/>
    <p:sldId id="276" r:id="rId6"/>
    <p:sldId id="277" r:id="rId7"/>
    <p:sldId id="272" r:id="rId8"/>
    <p:sldId id="278" r:id="rId9"/>
    <p:sldId id="279" r:id="rId10"/>
    <p:sldId id="280" r:id="rId11"/>
    <p:sldId id="281" r:id="rId12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  <a:srgbClr val="F7F7F7"/>
    <a:srgbClr val="D9D9D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6" d="100"/>
          <a:sy n="76" d="100"/>
        </p:scale>
        <p:origin x="-1786" y="-26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1121" cy="464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>
            <a:lvl1pPr defTabSz="925513" eaLnBrk="0" hangingPunct="0">
              <a:defRPr sz="12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313" y="0"/>
            <a:ext cx="2971121" cy="464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>
            <a:lvl1pPr algn="r" defTabSz="925513" eaLnBrk="0" hangingPunct="0">
              <a:defRPr sz="12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0063"/>
            <a:ext cx="2971121" cy="464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defTabSz="925513" eaLnBrk="0" hangingPunct="0">
              <a:defRPr sz="12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313" y="8830063"/>
            <a:ext cx="2971121" cy="464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r" defTabSz="925513" eaLnBrk="0" hangingPunct="0">
              <a:defRPr sz="12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fld id="{63309CE9-D754-43EB-A300-83492D544B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949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121" cy="4647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5313" y="0"/>
            <a:ext cx="2971121" cy="4647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fld id="{E2492EEB-F1F7-4E3F-B882-2FE06BA971CF}" type="datetimeFigureOut">
              <a:rPr lang="en-US"/>
              <a:pPr>
                <a:defRPr/>
              </a:pPr>
              <a:t>3/7/2016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644" y="4415830"/>
            <a:ext cx="5486713" cy="41826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0063"/>
            <a:ext cx="2971121" cy="4647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5313" y="8830063"/>
            <a:ext cx="2971121" cy="4647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fld id="{EB3C3064-AFCF-425E-AE86-11E6569550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3582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7B04E-F6D8-4609-8BEB-075F4EC93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2" descr="http://www.irponline.org/resource/resmgr/images/iftatest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42900"/>
            <a:ext cx="2078038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0313" y="204788"/>
            <a:ext cx="1395412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956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AC58-78F8-43A9-84DF-A160F7E07D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2" descr="http://www.irponline.org/resource/resmgr/images/iftatest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27738"/>
            <a:ext cx="19050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150" y="5749925"/>
            <a:ext cx="1212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4172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7FAD3-8C4E-4810-9136-219F4E43CE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2" descr="http://www.irponline.org/resource/resmgr/images/iftatest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27738"/>
            <a:ext cx="19050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150" y="5749925"/>
            <a:ext cx="1212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8729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378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D553A9-1C3A-4D6B-B560-E673712578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2" descr="http://www.irponline.org/resource/resmgr/images/iftatest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27738"/>
            <a:ext cx="19050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150" y="5749925"/>
            <a:ext cx="1212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8438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C9160-51FC-4BDD-A1F4-44E7CB40F7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2" descr="http://www.irponline.org/resource/resmgr/images/iftatest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27738"/>
            <a:ext cx="19050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150" y="5749925"/>
            <a:ext cx="1212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994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BA49D-7B53-485E-88D3-C730ECC80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2" descr="http://www.irponline.org/resource/resmgr/images/iftatest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27738"/>
            <a:ext cx="19050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150" y="5749925"/>
            <a:ext cx="1212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5580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B2E69-7E90-47B3-B58E-A6E68F9F25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2" descr="http://www.irponline.org/resource/resmgr/images/iftatest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27738"/>
            <a:ext cx="19050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150" y="5749925"/>
            <a:ext cx="1212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37403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8F0FA-5E6D-4722-88D6-93B8C8137B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" descr="http://www.irponline.org/resource/resmgr/images/iftatest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27738"/>
            <a:ext cx="19050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150" y="5749925"/>
            <a:ext cx="1212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5501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381E2-ACC5-4143-98BF-C3E7A93BBE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2" descr="http://www.irponline.org/resource/resmgr/images/iftatest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27738"/>
            <a:ext cx="19050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150" y="5749925"/>
            <a:ext cx="1212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3838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3F24C-9C51-4461-A2AB-131F18A87D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2" descr="http://www.irponline.org/resource/resmgr/images/iftatest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27738"/>
            <a:ext cx="19050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150" y="5749925"/>
            <a:ext cx="1212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06364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CBC11-4202-42E4-9B87-5BF3F4A5A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2" descr="http://www.irponline.org/resource/resmgr/images/iftatest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27738"/>
            <a:ext cx="19050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150" y="5749925"/>
            <a:ext cx="1212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3552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5000"/>
                <a:lumOff val="35000"/>
              </a:schemeClr>
            </a:gs>
            <a:gs pos="100000">
              <a:srgbClr val="F7F7F7"/>
            </a:gs>
            <a:gs pos="21000">
              <a:srgbClr val="B2B2B2"/>
            </a:gs>
            <a:gs pos="0">
              <a:schemeClr val="bg2">
                <a:lumMod val="40000"/>
                <a:lumOff val="60000"/>
              </a:schemeClr>
            </a:gs>
            <a:gs pos="100000">
              <a:schemeClr val="bg1">
                <a:lumMod val="9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fld id="{5C123369-FD66-4B82-9BCD-C8595967DA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/>
          <a:lstStyle/>
          <a:p>
            <a:r>
              <a:rPr lang="en-US" dirty="0" smtClean="0"/>
              <a:t>LEASES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44613" y="3048000"/>
            <a:ext cx="6400800" cy="2819400"/>
          </a:xfrm>
        </p:spPr>
        <p:txBody>
          <a:bodyPr/>
          <a:lstStyle/>
          <a:p>
            <a:r>
              <a:rPr lang="en-US" dirty="0" smtClean="0"/>
              <a:t>DEFINITIONS</a:t>
            </a:r>
          </a:p>
          <a:p>
            <a:r>
              <a:rPr lang="en-US" dirty="0" smtClean="0"/>
              <a:t>DURATIONS</a:t>
            </a:r>
          </a:p>
          <a:p>
            <a:r>
              <a:rPr lang="en-US" dirty="0" smtClean="0"/>
              <a:t>FILING</a:t>
            </a:r>
          </a:p>
          <a:p>
            <a:r>
              <a:rPr lang="en-US" dirty="0" smtClean="0"/>
              <a:t>CURRENT TRENDS</a:t>
            </a:r>
          </a:p>
          <a:p>
            <a:r>
              <a:rPr lang="en-US" dirty="0" smtClean="0"/>
              <a:t>REPORTING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Reasons for Leasing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Newer Assets</a:t>
            </a:r>
          </a:p>
          <a:p>
            <a:pPr lvl="1"/>
            <a:r>
              <a:rPr lang="en-US" dirty="0" smtClean="0"/>
              <a:t>Advanced Technology</a:t>
            </a:r>
          </a:p>
          <a:p>
            <a:pPr lvl="1"/>
            <a:r>
              <a:rPr lang="en-US" dirty="0" smtClean="0"/>
              <a:t>May help company image (e.g., environmental practices/perspective)</a:t>
            </a:r>
          </a:p>
          <a:p>
            <a:pPr lvl="1"/>
            <a:r>
              <a:rPr lang="en-US" dirty="0" smtClean="0"/>
              <a:t>Keeps fleet younger in age and promotes replacement cycles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006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Other Reasons</a:t>
            </a:r>
            <a:r>
              <a:rPr lang="en-US" dirty="0"/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3007329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7772400" cy="5029200"/>
          </a:xfrm>
        </p:spPr>
        <p:txBody>
          <a:bodyPr/>
          <a:lstStyle/>
          <a:p>
            <a:r>
              <a:rPr lang="en-US" b="1" dirty="0"/>
              <a:t>“Lease” means a transaction evidenced by a written document in which a Lessor vests exclusive possession, control, and responsibility for the operation of a Vehicle in a Lessee for a specific term. A long-term Lease is for a period of 30 calendar days or more. A short-term Lease is for a period of less than 30 calendar days.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862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“Lessee” means a Person that is authorized to have exclusive possession and control of a Vehicle owned by another under terms of a Lease agreement.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709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“Lessor” means a Person that, under the terms of a Lease agreement, authorizes another Person to have exclusive possession, control of, and responsibility for the operation of a Vehicle.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010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SHORT TERM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LONG TERM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240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FILING OF LEASES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Jurisdictions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Availability of Records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Who is responsible for Reporting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493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685800"/>
          </a:xfrm>
        </p:spPr>
        <p:txBody>
          <a:bodyPr/>
          <a:lstStyle/>
          <a:p>
            <a:r>
              <a:rPr lang="en-US" dirty="0" smtClean="0"/>
              <a:t>CURRENT TRENDS/REASONS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WHAT ARE THE CURRENT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01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Reasons for Leasing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Financial Benefits</a:t>
            </a:r>
          </a:p>
          <a:p>
            <a:pPr lvl="1"/>
            <a:r>
              <a:rPr lang="en-US" dirty="0" smtClean="0"/>
              <a:t>Sales tax may be streamlined in the lease in much smaller increments vs. full amount at time of purchase/title/registration</a:t>
            </a:r>
          </a:p>
          <a:p>
            <a:pPr lvl="1"/>
            <a:r>
              <a:rPr lang="en-US" dirty="0" smtClean="0"/>
              <a:t>Allows for capitalization of the leased assets (or treated as an operating lease)</a:t>
            </a:r>
          </a:p>
          <a:p>
            <a:pPr lvl="1"/>
            <a:r>
              <a:rPr lang="en-US" dirty="0" smtClean="0"/>
              <a:t>Allows cap costs of the asset over the span of the lease term rather than up front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893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Reasons for Leasing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Maintenance</a:t>
            </a:r>
          </a:p>
          <a:p>
            <a:pPr lvl="1"/>
            <a:r>
              <a:rPr lang="en-US" dirty="0" smtClean="0"/>
              <a:t>May allow maintenance under the leased (costs passed through to the lessee)</a:t>
            </a:r>
          </a:p>
          <a:p>
            <a:pPr lvl="1"/>
            <a:r>
              <a:rPr lang="en-US" dirty="0" smtClean="0"/>
              <a:t>Roadside assistance</a:t>
            </a:r>
          </a:p>
          <a:p>
            <a:pPr lvl="1"/>
            <a:r>
              <a:rPr lang="en-US" dirty="0" smtClean="0"/>
              <a:t>May have access to better network of maintenance locations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050021"/>
      </p:ext>
    </p:extLst>
  </p:cSld>
  <p:clrMapOvr>
    <a:masterClrMapping/>
  </p:clrMapOvr>
</p:sld>
</file>

<file path=ppt/theme/theme1.xml><?xml version="1.0" encoding="utf-8"?>
<a:theme xmlns:a="http://schemas.openxmlformats.org/drawingml/2006/main" name="IFTA IRP Power Point Template 2 - SELECTED">
  <a:themeElements>
    <a:clrScheme name="AAMVA_IRP_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AMVA_IRP_Templat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lnDef>
  </a:objectDefaults>
  <a:extraClrSchemeLst>
    <a:extraClrScheme>
      <a:clrScheme name="AAMVA_IRP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VA_IRP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VA_IRP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VA_IRP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VA_IRP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VA_IRP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MVA_IRP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MVA_IRP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MVA_IRP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MVA_IRP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MVA_IRP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MVA_IRP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IFTA IRP Power Point Template 2 - SELECTED</Template>
  <TotalTime>158</TotalTime>
  <Words>281</Words>
  <Application>Microsoft Office PowerPoint</Application>
  <PresentationFormat>On-screen Show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IFTA IRP Power Point Template 2 - SELECTED</vt:lpstr>
      <vt:lpstr>LEASES</vt:lpstr>
      <vt:lpstr>LEASE</vt:lpstr>
      <vt:lpstr>LESSEE</vt:lpstr>
      <vt:lpstr>LESSOR</vt:lpstr>
      <vt:lpstr>DURATION</vt:lpstr>
      <vt:lpstr>FILING OF LEASES</vt:lpstr>
      <vt:lpstr>CURRENT TRENDS/REASONS</vt:lpstr>
      <vt:lpstr>Business Reasons for Leasing</vt:lpstr>
      <vt:lpstr>Business Reasons for Leasing</vt:lpstr>
      <vt:lpstr>Business Reasons for Leasing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Claudia Rizzo Trapp</dc:creator>
  <cp:lastModifiedBy>Tammy Trinker</cp:lastModifiedBy>
  <cp:revision>18</cp:revision>
  <dcterms:created xsi:type="dcterms:W3CDTF">2013-12-31T16:19:10Z</dcterms:created>
  <dcterms:modified xsi:type="dcterms:W3CDTF">2016-03-07T16:16:03Z</dcterms:modified>
</cp:coreProperties>
</file>