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7.xml" ContentType="application/vnd.openxmlformats-officedocument.presentationml.tags+xml"/>
  <Override PartName="/ppt/notesSlides/notesSlide32.xml" ContentType="application/vnd.openxmlformats-officedocument.presentationml.notesSlide+xml"/>
  <Override PartName="/ppt/tags/tag8.xml" ContentType="application/vnd.openxmlformats-officedocument.presentationml.tags+xml"/>
  <Override PartName="/ppt/notesSlides/notesSlide33.xml" ContentType="application/vnd.openxmlformats-officedocument.presentationml.notesSlide+xml"/>
  <Override PartName="/ppt/tags/tag9.xml" ContentType="application/vnd.openxmlformats-officedocument.presentationml.tags+xml"/>
  <Override PartName="/ppt/notesSlides/notesSlide34.xml" ContentType="application/vnd.openxmlformats-officedocument.presentationml.notesSlide+xml"/>
  <Override PartName="/ppt/tags/tag10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1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2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3.xml" ContentType="application/vnd.openxmlformats-officedocument.presentationml.tags+xml"/>
  <Override PartName="/ppt/notesSlides/notesSlide45.xml" ContentType="application/vnd.openxmlformats-officedocument.presentationml.notesSlide+xml"/>
  <Override PartName="/ppt/tags/tag14.xml" ContentType="application/vnd.openxmlformats-officedocument.presentationml.tags+xml"/>
  <Override PartName="/ppt/notesSlides/notesSlide46.xml" ContentType="application/vnd.openxmlformats-officedocument.presentationml.notesSlide+xml"/>
  <Override PartName="/ppt/tags/tag15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16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11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271" r:id="rId10"/>
    <p:sldId id="347" r:id="rId11"/>
    <p:sldId id="360" r:id="rId12"/>
    <p:sldId id="361" r:id="rId13"/>
    <p:sldId id="362" r:id="rId14"/>
    <p:sldId id="348" r:id="rId15"/>
    <p:sldId id="349" r:id="rId16"/>
    <p:sldId id="363" r:id="rId17"/>
    <p:sldId id="364" r:id="rId18"/>
    <p:sldId id="365" r:id="rId19"/>
    <p:sldId id="366" r:id="rId20"/>
    <p:sldId id="367" r:id="rId21"/>
    <p:sldId id="352" r:id="rId22"/>
    <p:sldId id="372" r:id="rId23"/>
    <p:sldId id="373" r:id="rId24"/>
    <p:sldId id="374" r:id="rId25"/>
    <p:sldId id="375" r:id="rId26"/>
    <p:sldId id="376" r:id="rId27"/>
    <p:sldId id="368" r:id="rId28"/>
    <p:sldId id="291" r:id="rId29"/>
    <p:sldId id="294" r:id="rId30"/>
    <p:sldId id="369" r:id="rId31"/>
    <p:sldId id="346" r:id="rId32"/>
    <p:sldId id="277" r:id="rId33"/>
    <p:sldId id="274" r:id="rId34"/>
    <p:sldId id="275" r:id="rId35"/>
    <p:sldId id="321" r:id="rId36"/>
    <p:sldId id="276" r:id="rId37"/>
    <p:sldId id="280" r:id="rId38"/>
    <p:sldId id="370" r:id="rId39"/>
    <p:sldId id="299" r:id="rId40"/>
    <p:sldId id="300" r:id="rId41"/>
    <p:sldId id="351" r:id="rId42"/>
    <p:sldId id="302" r:id="rId43"/>
    <p:sldId id="335" r:id="rId44"/>
    <p:sldId id="315" r:id="rId45"/>
    <p:sldId id="371" r:id="rId46"/>
    <p:sldId id="286" r:id="rId47"/>
    <p:sldId id="350" r:id="rId48"/>
    <p:sldId id="289" r:id="rId49"/>
    <p:sldId id="377" r:id="rId50"/>
    <p:sldId id="378" r:id="rId51"/>
    <p:sldId id="295" r:id="rId52"/>
    <p:sldId id="297" r:id="rId53"/>
    <p:sldId id="309" r:id="rId54"/>
    <p:sldId id="310" r:id="rId55"/>
    <p:sldId id="306" r:id="rId5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e Kyser" initials="RCK" lastIdx="8" clrIdx="0">
    <p:extLst>
      <p:ext uri="{19B8F6BF-5375-455C-9EA6-DF929625EA0E}">
        <p15:presenceInfo xmlns:p15="http://schemas.microsoft.com/office/powerpoint/2012/main" userId="Renee Ky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81" autoAdjust="0"/>
    <p:restoredTop sz="51486" autoAdjust="0"/>
  </p:normalViewPr>
  <p:slideViewPr>
    <p:cSldViewPr>
      <p:cViewPr varScale="1">
        <p:scale>
          <a:sx n="34" d="100"/>
          <a:sy n="34" d="100"/>
        </p:scale>
        <p:origin x="18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1326" y="-72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71121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7" tIns="46262" rIns="92527" bIns="46262" numCol="1" anchor="t" anchorCtr="0" compatLnSpc="1">
            <a:prstTxWarp prst="textNoShape">
              <a:avLst/>
            </a:prstTxWarp>
          </a:bodyPr>
          <a:lstStyle>
            <a:lvl1pPr defTabSz="925316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315" y="3"/>
            <a:ext cx="2971121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7" tIns="46262" rIns="92527" bIns="46262" numCol="1" anchor="t" anchorCtr="0" compatLnSpc="1">
            <a:prstTxWarp prst="textNoShape">
              <a:avLst/>
            </a:prstTxWarp>
          </a:bodyPr>
          <a:lstStyle>
            <a:lvl1pPr algn="r" defTabSz="925316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0063"/>
            <a:ext cx="2971121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7" tIns="46262" rIns="92527" bIns="46262" numCol="1" anchor="b" anchorCtr="0" compatLnSpc="1">
            <a:prstTxWarp prst="textNoShape">
              <a:avLst/>
            </a:prstTxWarp>
          </a:bodyPr>
          <a:lstStyle>
            <a:lvl1pPr defTabSz="925316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315" y="8830063"/>
            <a:ext cx="2971121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7" tIns="46262" rIns="92527" bIns="46262" numCol="1" anchor="b" anchorCtr="0" compatLnSpc="1">
            <a:prstTxWarp prst="textNoShape">
              <a:avLst/>
            </a:prstTxWarp>
          </a:bodyPr>
          <a:lstStyle>
            <a:lvl1pPr algn="r" defTabSz="925316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63309CE9-D754-43EB-A300-83492D544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4952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1121" cy="464741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315" y="3"/>
            <a:ext cx="2971121" cy="464741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E2492EEB-F1F7-4E3F-B882-2FE06BA971CF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5" y="4415833"/>
            <a:ext cx="5486713" cy="4182661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0063"/>
            <a:ext cx="2971121" cy="464740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315" y="8830063"/>
            <a:ext cx="2971121" cy="464740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EB3C3064-AFCF-425E-AE86-11E656955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5827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C25F-3B41-4E43-AE0F-83BB0403170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09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996" y="4341570"/>
            <a:ext cx="5486713" cy="4345233"/>
          </a:xfrm>
        </p:spPr>
        <p:txBody>
          <a:bodyPr>
            <a:normAutofit lnSpcReduction="10000"/>
          </a:bodyPr>
          <a:lstStyle/>
          <a:p>
            <a:endParaRPr lang="en-US" sz="1300" b="1" dirty="0"/>
          </a:p>
          <a:p>
            <a:r>
              <a:rPr lang="en-US" dirty="0"/>
              <a:t>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01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1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33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25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996" y="4341570"/>
            <a:ext cx="5486713" cy="4345233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25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996" y="4341570"/>
            <a:ext cx="5486713" cy="4345233"/>
          </a:xfrm>
        </p:spPr>
        <p:txBody>
          <a:bodyPr>
            <a:normAutofit fontScale="92500"/>
          </a:bodyPr>
          <a:lstStyle/>
          <a:p>
            <a:r>
              <a:rPr lang="en-US" dirty="0"/>
              <a:t>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62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06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69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34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4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07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92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6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78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13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18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5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22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C25F-3B41-4E43-AE0F-83BB0403170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02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C25F-3B41-4E43-AE0F-83BB0403170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3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6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32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996" y="4341570"/>
            <a:ext cx="5486713" cy="4345233"/>
          </a:xfrm>
        </p:spPr>
        <p:txBody>
          <a:bodyPr>
            <a:normAutofit fontScale="70000" lnSpcReduction="20000"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17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971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192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38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77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07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817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399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23363-B5B6-4045-8A12-08E7B39AA1D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1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23363-B5B6-4045-8A12-08E7B39AA1D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1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85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="1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759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23363-B5B6-4045-8A12-08E7B39AA1D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433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304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672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46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996" y="4341570"/>
            <a:ext cx="5486713" cy="4182661"/>
          </a:xfrm>
        </p:spPr>
        <p:txBody>
          <a:bodyPr>
            <a:normAutofit fontScale="55000" lnSpcReduction="20000"/>
          </a:bodyPr>
          <a:lstStyle/>
          <a:p>
            <a:pPr marL="457103" lvl="1" indent="0">
              <a:buFont typeface="Arial" panose="020B0604020202020204" pitchFamily="34" charset="0"/>
              <a:buNone/>
            </a:pP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175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996" y="4341570"/>
            <a:ext cx="5486713" cy="4182661"/>
          </a:xfrm>
        </p:spPr>
        <p:txBody>
          <a:bodyPr>
            <a:normAutofit fontScale="85000" lnSpcReduction="20000"/>
          </a:bodyPr>
          <a:lstStyle/>
          <a:p>
            <a:pPr marL="628516" lvl="1" indent="-171413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958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192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826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9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751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4707"/>
            <a:endParaRPr lang="en-US" sz="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23363-B5B6-4045-8A12-08E7B39AA1DD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13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871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defRPr/>
            </a:pPr>
            <a:endParaRPr lang="en-US" b="1" u="sng" strike="sngStrike" dirty="0"/>
          </a:p>
          <a:p>
            <a:pPr>
              <a:defRPr/>
            </a:pPr>
            <a:endParaRPr lang="en-US" b="1" u="sng" strike="sngStrike" dirty="0"/>
          </a:p>
          <a:p>
            <a:pPr>
              <a:defRPr/>
            </a:pPr>
            <a:endParaRPr lang="en-US" b="1" u="sng" strike="sngStrike" dirty="0"/>
          </a:p>
          <a:p>
            <a:pPr>
              <a:defRPr/>
            </a:pPr>
            <a:endParaRPr lang="en-US" strike="sngStrike" dirty="0"/>
          </a:p>
          <a:p>
            <a:pPr>
              <a:defRPr/>
            </a:pPr>
            <a:endParaRPr lang="en-US" strike="sngStrike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468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568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6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3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4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8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3996" y="4341570"/>
            <a:ext cx="5486713" cy="4345233"/>
          </a:xfrm>
        </p:spPr>
        <p:txBody>
          <a:bodyPr>
            <a:normAutofit/>
          </a:bodyPr>
          <a:lstStyle/>
          <a:p>
            <a:endParaRPr lang="en-US" sz="1300" b="1" dirty="0"/>
          </a:p>
          <a:p>
            <a:r>
              <a:rPr lang="en-US" dirty="0"/>
              <a:t>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C3064-AFCF-425E-AE86-11E6569550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B04E-F6D8-4609-8BEB-075F4EC93F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78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04788"/>
            <a:ext cx="1395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5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AC58-78F8-43A9-84DF-A160F7E07D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7FAD3-8C4E-4810-9136-219F4E43C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2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7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553A9-1C3A-4D6B-B560-E67371257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3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9160-51FC-4BDD-A1F4-44E7CB40F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9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BA49D-7B53-485E-88D3-C730ECC80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58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2E69-7E90-47B3-B58E-A6E68F9F25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74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8F0FA-5E6D-4722-88D6-93B8C8137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50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81E2-ACC5-4143-98BF-C3E7A93BB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3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3F24C-9C51-4461-A2AB-131F18A87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3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BC11-4202-42E4-9B87-5BF3F4A5A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55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1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5C123369-FD66-4B82-9BCD-C8595967D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tach.org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ponline.org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kelly.heaton@ardot.gov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mailto:mvandyke@dmv.nv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2438400"/>
            <a:ext cx="6019800" cy="3657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Kelly Heaton – AR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Michaela Van Dyke - NV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4312289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Keeping Requirements -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– Global Positioning System (GPS):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GPS or other location data for the vehicle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&amp; time of each GPS or other system reading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of each GPS or other system reading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/ ending reading (odometer, hub, engine control module [ECM], or similar device)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Calculated distance between each GPS reading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of travel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distance and distance per jurisdiction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 identifier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9741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  <a:p>
            <a:pPr marL="0" indent="0">
              <a:buNone/>
            </a:pPr>
            <a:r>
              <a:rPr lang="en-US" dirty="0"/>
              <a:t>We cannot determine an accurate MPG/KPL without an accurate total fuel.</a:t>
            </a:r>
          </a:p>
          <a:p>
            <a:r>
              <a:rPr lang="en-US" dirty="0"/>
              <a:t>How do we determine Total Fuel?</a:t>
            </a:r>
          </a:p>
          <a:p>
            <a:r>
              <a:rPr lang="en-US" dirty="0"/>
              <a:t>What are some issues we have in trying to determine Total Fuel?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Jurisdiction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  <a:p>
            <a:pPr marL="0" indent="0">
              <a:buNone/>
            </a:pPr>
            <a:r>
              <a:rPr lang="en-US" dirty="0"/>
              <a:t>We cannot properly allocate fuel tax revenue without knowing the total distance traveled within each jurisdiction.</a:t>
            </a:r>
          </a:p>
          <a:p>
            <a:r>
              <a:rPr lang="en-US" dirty="0"/>
              <a:t>How do we determine Jurisdiction Distance?</a:t>
            </a:r>
          </a:p>
          <a:p>
            <a:r>
              <a:rPr lang="en-US" dirty="0"/>
              <a:t>What are some issues we have in trying to determine Jurisdiction Distance?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Jurisdiction Fuel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  <a:p>
            <a:pPr marL="0" indent="0">
              <a:buNone/>
            </a:pPr>
            <a:r>
              <a:rPr lang="en-US" dirty="0"/>
              <a:t>We cannot give appropriate tax paid credit without knowing the total fuel purchased within each jurisdiction.</a:t>
            </a:r>
          </a:p>
          <a:p>
            <a:r>
              <a:rPr lang="en-US" dirty="0"/>
              <a:t>How do we determine Jurisdiction Fuel?</a:t>
            </a:r>
          </a:p>
          <a:p>
            <a:r>
              <a:rPr lang="en-US" dirty="0"/>
              <a:t>What are some issues we have in trying to determine Jurisdiction Fuel?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Keeping Requirements – Fuel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(P550)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Receipts, invoices, vendor transaction listings with:</a:t>
            </a:r>
          </a:p>
          <a:p>
            <a:pPr marL="0" indent="0">
              <a:buNone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Vendor’s name/location (properly identified code)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purchased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fuel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per gallon OR total purchase price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Purchaser’s name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7948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144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Keeping Requirements - Fuel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Tanks:</a:t>
            </a:r>
          </a:p>
          <a:p>
            <a:pPr marL="0" indent="0">
              <a:buNone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 receipts, including proof of tax paid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Quarterly inventory reconciliations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Tank capacity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Withdrawal records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facility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644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MPG/</a:t>
            </a:r>
            <a:r>
              <a:rPr lang="en-US" dirty="0" err="1"/>
              <a:t>KPL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  <a:p>
            <a:pPr marL="0" indent="0">
              <a:buNone/>
            </a:pPr>
            <a:r>
              <a:rPr lang="en-US" dirty="0"/>
              <a:t>We cannot accurately calculate the “total gallons required” or another way to say it is “total tax/credit due for each jurisdiction” without an accurate MPG/KPL.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MPG/</a:t>
            </a:r>
            <a:r>
              <a:rPr lang="en-US" dirty="0" err="1"/>
              <a:t>KPL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determine MPG/</a:t>
            </a:r>
            <a:r>
              <a:rPr lang="en-US" dirty="0" err="1"/>
              <a:t>KPL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Total Distance / Total Fuel = MPG/</a:t>
            </a:r>
            <a:r>
              <a:rPr lang="en-US" dirty="0" err="1"/>
              <a:t>KPL</a:t>
            </a:r>
            <a:endParaRPr lang="en-US" dirty="0"/>
          </a:p>
          <a:p>
            <a:r>
              <a:rPr lang="en-US" dirty="0"/>
              <a:t>What are some issues we have in trying to determine MPG/</a:t>
            </a:r>
            <a:r>
              <a:rPr lang="en-US" dirty="0" err="1"/>
              <a:t>KPL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MPG/</a:t>
            </a:r>
            <a:r>
              <a:rPr lang="en-US" dirty="0" err="1"/>
              <a:t>KPL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MPG/</a:t>
            </a:r>
            <a:r>
              <a:rPr lang="en-US" dirty="0" err="1"/>
              <a:t>KPL</a:t>
            </a:r>
            <a:r>
              <a:rPr lang="en-US" dirty="0"/>
              <a:t> is directly correlated to Distance.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Distance goes Up – MPG/</a:t>
            </a:r>
            <a:r>
              <a:rPr lang="en-US" dirty="0" err="1"/>
              <a:t>KPL</a:t>
            </a:r>
            <a:r>
              <a:rPr lang="en-US" dirty="0"/>
              <a:t> goes 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Distance goes Down – MPG/</a:t>
            </a:r>
            <a:r>
              <a:rPr lang="en-US" dirty="0" err="1"/>
              <a:t>KPL</a:t>
            </a:r>
            <a:r>
              <a:rPr lang="en-US" dirty="0"/>
              <a:t> goes Down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68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MPG/</a:t>
            </a:r>
            <a:r>
              <a:rPr lang="en-US" dirty="0" err="1"/>
              <a:t>KPL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MPG/</a:t>
            </a:r>
            <a:r>
              <a:rPr lang="en-US" dirty="0" err="1"/>
              <a:t>KPL</a:t>
            </a:r>
            <a:r>
              <a:rPr lang="en-US" dirty="0"/>
              <a:t> is opposite of Fuel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Fuel goes UP – MPG/</a:t>
            </a:r>
            <a:r>
              <a:rPr lang="en-US" dirty="0" err="1"/>
              <a:t>KPL</a:t>
            </a:r>
            <a:r>
              <a:rPr lang="en-US" dirty="0"/>
              <a:t> goes DOWN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Fuel goes Down – MPG/</a:t>
            </a:r>
            <a:r>
              <a:rPr lang="en-US" dirty="0" err="1"/>
              <a:t>KPL</a:t>
            </a:r>
            <a:r>
              <a:rPr lang="en-US" dirty="0"/>
              <a:t> goes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8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we’ll cover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the Main Thing the Main Thing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from YOU!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Requirements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Process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 discussion</a:t>
            </a:r>
          </a:p>
        </p:txBody>
      </p:sp>
    </p:spTree>
    <p:extLst>
      <p:ext uri="{BB962C8B-B14F-4D97-AF65-F5344CB8AC3E}">
        <p14:creationId xmlns:p14="http://schemas.microsoft.com/office/powerpoint/2010/main" val="270773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Distance</a:t>
            </a:r>
          </a:p>
          <a:p>
            <a:r>
              <a:rPr lang="en-US" dirty="0"/>
              <a:t>Total Fuel</a:t>
            </a:r>
          </a:p>
          <a:p>
            <a:r>
              <a:rPr lang="en-US" dirty="0"/>
              <a:t>Jurisdiction Distance</a:t>
            </a:r>
          </a:p>
          <a:p>
            <a:r>
              <a:rPr lang="en-US" dirty="0"/>
              <a:t>Jurisdiction Fuel</a:t>
            </a:r>
          </a:p>
          <a:p>
            <a:r>
              <a:rPr lang="en-US" dirty="0"/>
              <a:t>MPG/</a:t>
            </a:r>
            <a:r>
              <a:rPr lang="en-US" dirty="0" err="1"/>
              <a:t>KPL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1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2158"/>
            <a:ext cx="7772400" cy="437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“Here are some ideas I think would be great if discussed:</a:t>
            </a:r>
          </a:p>
          <a:p>
            <a:r>
              <a:rPr lang="en-US" dirty="0"/>
              <a:t>Process of an audit</a:t>
            </a:r>
          </a:p>
          <a:p>
            <a:r>
              <a:rPr lang="en-US" dirty="0"/>
              <a:t>Timeline of an audit”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6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2158"/>
            <a:ext cx="7772400" cy="4378325"/>
          </a:xfrm>
        </p:spPr>
        <p:txBody>
          <a:bodyPr/>
          <a:lstStyle/>
          <a:p>
            <a:r>
              <a:rPr lang="en-US" dirty="0"/>
              <a:t>Distance software recommendations to achieve the most accuracy.</a:t>
            </a:r>
          </a:p>
          <a:p>
            <a:r>
              <a:rPr lang="en-US" dirty="0"/>
              <a:t>Determining when it is appropriate to sample and understanding why we would not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8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2158"/>
            <a:ext cx="7772400" cy="4581442"/>
          </a:xfrm>
        </p:spPr>
        <p:txBody>
          <a:bodyPr/>
          <a:lstStyle/>
          <a:p>
            <a:r>
              <a:rPr lang="en-US" dirty="0"/>
              <a:t>“Do auditors have the tools to read “source data”? If so, what formats of source data are usable?”</a:t>
            </a:r>
          </a:p>
          <a:p>
            <a:r>
              <a:rPr lang="en-US" dirty="0"/>
              <a:t>“If source data is in a file format inaccessible to an auditor, what content in a printed report is minimum?  Truck#, date exiting every state, state, odometer reading, distance, location description, source of data, etc.”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79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2158"/>
            <a:ext cx="7772400" cy="4581442"/>
          </a:xfrm>
        </p:spPr>
        <p:txBody>
          <a:bodyPr/>
          <a:lstStyle/>
          <a:p>
            <a:r>
              <a:rPr lang="en-US" dirty="0"/>
              <a:t>“What outside, secondary sources of Information are helpful/required? e.g. outside fuel vendor reports, dispatch reports, maintenance records, fuel receipts, etc.”</a:t>
            </a:r>
          </a:p>
          <a:p>
            <a:r>
              <a:rPr lang="en-US" dirty="0"/>
              <a:t>“What would render outside source data inadequate for audit?”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97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2158"/>
            <a:ext cx="7772400" cy="4581442"/>
          </a:xfrm>
        </p:spPr>
        <p:txBody>
          <a:bodyPr/>
          <a:lstStyle/>
          <a:p>
            <a:r>
              <a:rPr lang="en-US" dirty="0"/>
              <a:t>A company has an IFTA qualified vehicle that is not registered with IRP, has a farm/natural resource tag, AND an IFTA sticker.  They also purchased a fuel trip permit for each trip out of base jurisdiction.</a:t>
            </a:r>
          </a:p>
          <a:p>
            <a:r>
              <a:rPr lang="en-US" dirty="0"/>
              <a:t>Is this company responsible for reporting all jurisdictional miles on their IFTA return?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4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2158"/>
            <a:ext cx="7772400" cy="4581442"/>
          </a:xfrm>
        </p:spPr>
        <p:txBody>
          <a:bodyPr/>
          <a:lstStyle/>
          <a:p>
            <a:r>
              <a:rPr lang="en-US" dirty="0"/>
              <a:t>“I would be interested in a conversation pertaining to how audits are selected for other states, is it random or not?”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Audit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Review</a:t>
            </a:r>
          </a:p>
          <a:p>
            <a:r>
              <a:rPr lang="en-US" dirty="0"/>
              <a:t>Opening Conference</a:t>
            </a:r>
          </a:p>
          <a:p>
            <a:r>
              <a:rPr lang="en-US" dirty="0"/>
              <a:t>Internal Control Evaluation</a:t>
            </a:r>
          </a:p>
          <a:p>
            <a:r>
              <a:rPr lang="en-US" dirty="0"/>
              <a:t>Field Work/Sampling/Testing</a:t>
            </a:r>
          </a:p>
          <a:p>
            <a:r>
              <a:rPr lang="en-US" dirty="0"/>
              <a:t>Audit Report and Audit File</a:t>
            </a:r>
          </a:p>
          <a:p>
            <a:r>
              <a:rPr lang="en-US" dirty="0"/>
              <a:t>Closing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37832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Preparations </a:t>
            </a:r>
          </a:p>
          <a:p>
            <a:pPr marL="0" indent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IFTA/IRP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(A310/APM501)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reported data and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company’s record process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information</a:t>
            </a:r>
          </a:p>
          <a:p>
            <a:pPr lv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Analytical review</a:t>
            </a:r>
          </a:p>
          <a:p>
            <a:pPr marL="0" lv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Questionnaire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633">
            <a:off x="5126331" y="3333803"/>
            <a:ext cx="2590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58196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Notification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05200"/>
            <a:ext cx="5410200" cy="2473325"/>
          </a:xfrm>
        </p:spPr>
        <p:txBody>
          <a:bodyPr/>
          <a:lstStyle/>
          <a:p>
            <a:endParaRPr lang="en-US" sz="2000" dirty="0"/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IFTA Audit Manual A420</a:t>
            </a:r>
          </a:p>
          <a:p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 Audit Manual APM401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76" y="1295400"/>
            <a:ext cx="3235848" cy="24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696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47244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AAMVA	- American Association of Motor 			  Vehicle Administrators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	- American Trucking Associations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CCMTA	- Canadian Council of Motor 				  Transport Administrators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CDL 	- Commercial Driver's License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CMV 	- Commercial Motor Vehicle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CNG	- Compressed Natural Gas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	- Department of Transportation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 	- Electronic Logging Device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7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Audit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Review</a:t>
            </a:r>
          </a:p>
          <a:p>
            <a:r>
              <a:rPr lang="en-US" u="sng" dirty="0"/>
              <a:t>Opening Conference</a:t>
            </a:r>
          </a:p>
          <a:p>
            <a:r>
              <a:rPr lang="en-US" dirty="0"/>
              <a:t>Internal Control Evaluation</a:t>
            </a:r>
          </a:p>
          <a:p>
            <a:r>
              <a:rPr lang="en-US" dirty="0"/>
              <a:t>Field Work/Sampling/Testing</a:t>
            </a:r>
          </a:p>
          <a:p>
            <a:r>
              <a:rPr lang="en-US" dirty="0"/>
              <a:t>Audit Report and Audit File</a:t>
            </a:r>
          </a:p>
          <a:p>
            <a:r>
              <a:rPr lang="en-US" dirty="0"/>
              <a:t>Closing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49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96200" cy="8382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CONFERENCE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A440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/APM 402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953000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tentative outline &amp; timeline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and process of the audit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questionnaire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policies – who is the “go-to” person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Recordkeeping procedures – flow of paperwork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Carrier’s internal audit procedures (if any)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9211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8954"/>
            <a:ext cx="8343900" cy="40386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the company’s operations/policies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Who, What, How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the business either physically or virtually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your observations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of the paperwork from </a:t>
            </a:r>
          </a:p>
          <a:p>
            <a:pPr marL="457200" lvl="1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dispatch to reporting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equipment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Owner/Operators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504">
            <a:off x="5514111" y="3030530"/>
            <a:ext cx="2839130" cy="282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62673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77324"/>
            <a:ext cx="8610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recordkeeping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GPS used?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the activity documented?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distance software used?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odometer readings maintained?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routes of travel established?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information driver or vehicle based?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routes recorded?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data summarized and if so, how? 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summaries used when filing?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03684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Fuel?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 over the road (OTR)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Cash, credit card, both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driver or vehicle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OTR on account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bulk (secured or not)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Tank capacity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Withdrawal logs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invoices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Inventory reconciliations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0000"/>
          <a:stretch/>
        </p:blipFill>
        <p:spPr>
          <a:xfrm rot="232430">
            <a:off x="5905274" y="1527866"/>
            <a:ext cx="2599719" cy="4332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65693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295400"/>
            <a:ext cx="5131215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documents are retained?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they have the required information (P550)?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data summarized and if so, how (P560)?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summaries used when reporting?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96"/>
          <a:stretch/>
        </p:blipFill>
        <p:spPr>
          <a:xfrm rot="21196749">
            <a:off x="570414" y="1050830"/>
            <a:ext cx="3154742" cy="472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4610754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620000" cy="4343400"/>
          </a:xfrm>
        </p:spPr>
        <p:txBody>
          <a:bodyPr/>
          <a:lstStyle/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the fleet’s MPG/KPL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any fluctuations addressed?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any unusually high or low? 	 	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fuel without distance?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distance but no fuel?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125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8961"/>
            <a:ext cx="7772400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20432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effective and efficient audit plan that includes clear communication will result in a better understanding for all parties!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3732001"/>
            <a:ext cx="5334000" cy="22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5632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Audit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Review</a:t>
            </a:r>
          </a:p>
          <a:p>
            <a:r>
              <a:rPr lang="en-US" dirty="0"/>
              <a:t>Opening Conference</a:t>
            </a:r>
          </a:p>
          <a:p>
            <a:r>
              <a:rPr lang="en-US" u="sng" dirty="0"/>
              <a:t>Internal Control Evaluation</a:t>
            </a:r>
          </a:p>
          <a:p>
            <a:r>
              <a:rPr lang="en-US" dirty="0"/>
              <a:t>Field Work/Sampling/Testing</a:t>
            </a:r>
          </a:p>
          <a:p>
            <a:r>
              <a:rPr lang="en-US" dirty="0"/>
              <a:t>Audit Report and Audit File</a:t>
            </a:r>
          </a:p>
          <a:p>
            <a:r>
              <a:rPr lang="en-US" dirty="0"/>
              <a:t>Closing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12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Internal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IFTA and IRP require?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IFTA (A320)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IRP (APM 502)          	</a:t>
            </a:r>
          </a:p>
        </p:txBody>
      </p:sp>
      <p:pic>
        <p:nvPicPr>
          <p:cNvPr id="9218" name="Picture 2" descr="C:\Users\schriste\AppData\Local\Microsoft\Windows\Temporary Internet Files\Content.IE5\FCAIA1DY\MC9102176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648200"/>
            <a:ext cx="1811426" cy="16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354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5720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EOBR 	- Electronic On-Board Recorder</a:t>
            </a: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Engine Control Mechanism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FHWA 	- Federal Highway Administration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FMCSA   - Federal Motor Carrier Safety Admin.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	 - Global Positioning System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GVW	 - Gross Vehicle Weight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HAZMAT - Hazardous Material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	- Hours-Of-Service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HVUT	- Heavy Vehicle Use Tax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12192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Control Evaluation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886" y="1828800"/>
            <a:ext cx="5429114" cy="35814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&amp; document</a:t>
            </a:r>
          </a:p>
          <a:p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evaluation</a:t>
            </a:r>
          </a:p>
          <a:p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of compliance</a:t>
            </a:r>
          </a:p>
          <a:p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Strengths &amp; Weaknesses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8"/>
          <a:stretch/>
        </p:blipFill>
        <p:spPr>
          <a:xfrm rot="938636">
            <a:off x="5488858" y="2133754"/>
            <a:ext cx="3200399" cy="2718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4148283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 Question: </a:t>
            </a:r>
            <a:r>
              <a:rPr lang="en-US" dirty="0"/>
              <a:t>All accounting procedures are internal controls.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True</a:t>
            </a:r>
          </a:p>
          <a:p>
            <a:pPr marL="0" indent="0">
              <a:buNone/>
            </a:pPr>
            <a:r>
              <a:rPr lang="en-US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14471" cy="1371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Control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71" y="4343400"/>
            <a:ext cx="83820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the internal control structure and distance accounting systems differ?</a:t>
            </a:r>
          </a:p>
        </p:txBody>
      </p:sp>
      <p:pic>
        <p:nvPicPr>
          <p:cNvPr id="2050" name="Picture 2" descr="C:\Users\schriste\AppData\Local\Microsoft\Windows\Temporary Internet Files\Content.IE5\VO67J3ZT\MC9002512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31" y="1676400"/>
            <a:ext cx="203059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676400"/>
            <a:ext cx="533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company </a:t>
            </a:r>
          </a:p>
          <a:p>
            <a:pPr marL="0" indent="0"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</a:p>
          <a:p>
            <a:pPr marL="0" indent="0"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company</a:t>
            </a:r>
          </a:p>
        </p:txBody>
      </p:sp>
    </p:spTree>
    <p:extLst>
      <p:ext uri="{BB962C8B-B14F-4D97-AF65-F5344CB8AC3E}">
        <p14:creationId xmlns:p14="http://schemas.microsoft.com/office/powerpoint/2010/main" val="345151142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378325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 Question: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Controls impact the sampling process.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87250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5813"/>
            <a:ext cx="4267200" cy="43783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benefits to performing a thorough internal control evaluation?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evaluation of internal controls impact your audit scope?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940">
            <a:off x="4988530" y="2208401"/>
            <a:ext cx="3707470" cy="2780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258195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Audit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Review</a:t>
            </a:r>
          </a:p>
          <a:p>
            <a:r>
              <a:rPr lang="en-US" dirty="0"/>
              <a:t>Opening Conference</a:t>
            </a:r>
          </a:p>
          <a:p>
            <a:r>
              <a:rPr lang="en-US" dirty="0"/>
              <a:t>Internal Control Evaluation</a:t>
            </a:r>
          </a:p>
          <a:p>
            <a:r>
              <a:rPr lang="en-US" u="sng" dirty="0"/>
              <a:t>Field Work/Sampling/Testing</a:t>
            </a:r>
          </a:p>
          <a:p>
            <a:r>
              <a:rPr lang="en-US" dirty="0"/>
              <a:t>Audit Report and Audit File</a:t>
            </a:r>
          </a:p>
          <a:p>
            <a:r>
              <a:rPr lang="en-US" dirty="0"/>
              <a:t>Closing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5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Fieldwork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3040"/>
            <a:ext cx="5676900" cy="476056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the carrier’s processes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all available records 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entry (distance/fuel/MPG/KPL)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trips through your mileage software tools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errors</a:t>
            </a:r>
          </a:p>
          <a:p>
            <a:endParaRPr lang="en-US" sz="2800" dirty="0"/>
          </a:p>
        </p:txBody>
      </p:sp>
      <p:pic>
        <p:nvPicPr>
          <p:cNvPr id="7170" name="Picture 2" descr="C:\Users\schriste\AppData\Local\Microsoft\Windows\Temporary Internet Files\Content.IE5\FCAIA1DY\MP90044854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62">
            <a:off x="5549327" y="1389007"/>
            <a:ext cx="2764678" cy="41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72263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Fieldwork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95399"/>
            <a:ext cx="4876800" cy="4462687"/>
          </a:xfrm>
        </p:spPr>
        <p:txBody>
          <a:bodyPr/>
          <a:lstStyle/>
          <a:p>
            <a:pPr marL="0" indent="0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Errors: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Occasional math errors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instead of MI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Projected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Routing issues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clerical errors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206">
            <a:off x="470524" y="2468843"/>
            <a:ext cx="3538011" cy="2358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5752065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155"/>
            <a:ext cx="8153400" cy="1447800"/>
          </a:xfrm>
        </p:spPr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during fieldwork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5276681" cy="381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throughout the process is important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the carrier informed eliminates blindsides for both parties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21" b="93717" l="9730" r="89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395">
            <a:off x="4557040" y="2089359"/>
            <a:ext cx="4411980" cy="2941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224985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Audit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Review</a:t>
            </a:r>
          </a:p>
          <a:p>
            <a:r>
              <a:rPr lang="en-US" dirty="0"/>
              <a:t>Opening Conference</a:t>
            </a:r>
          </a:p>
          <a:p>
            <a:r>
              <a:rPr lang="en-US" dirty="0"/>
              <a:t>Internal Control Evaluation</a:t>
            </a:r>
          </a:p>
          <a:p>
            <a:r>
              <a:rPr lang="en-US" dirty="0"/>
              <a:t>Field Work/Sampling/Testing</a:t>
            </a:r>
          </a:p>
          <a:p>
            <a:r>
              <a:rPr lang="en-US" u="sng" dirty="0"/>
              <a:t>Audit Report and Audit File</a:t>
            </a:r>
          </a:p>
          <a:p>
            <a:r>
              <a:rPr lang="en-US" dirty="0"/>
              <a:t>Closing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9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IVDR	- Individual Vehicle Distance Record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KPL	- Kilometers per Liter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LNG	- Liquified Natural Gas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LPR	- License Plate Reader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MPG	- Miles per Gallon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NTSB	- National Transportation Safety Board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SAFER	- Safety and Fitness Electronic 			  Records System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Audit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Review</a:t>
            </a:r>
          </a:p>
          <a:p>
            <a:r>
              <a:rPr lang="en-US" dirty="0"/>
              <a:t>Opening Conference</a:t>
            </a:r>
          </a:p>
          <a:p>
            <a:r>
              <a:rPr lang="en-US" dirty="0"/>
              <a:t>Internal Control Evaluation</a:t>
            </a:r>
          </a:p>
          <a:p>
            <a:r>
              <a:rPr lang="en-US" dirty="0"/>
              <a:t>Field Work/Sampling/Testing</a:t>
            </a:r>
          </a:p>
          <a:p>
            <a:r>
              <a:rPr lang="en-US" dirty="0"/>
              <a:t>Audit Report and Audit File</a:t>
            </a:r>
          </a:p>
          <a:p>
            <a:r>
              <a:rPr lang="en-US" u="sng" dirty="0"/>
              <a:t>Closing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04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2157" y="252290"/>
            <a:ext cx="7772400" cy="685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Closing/Exit Conference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304690" cy="4800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required?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IFTA A450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 APM 404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information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misunderstandings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have both a closing and exit conference</a:t>
            </a:r>
          </a:p>
          <a:p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4" descr="C:\Users\renee.kyser\AppData\Local\Microsoft\Windows\Temporary Internet Files\Content.IE5\MN6M3D2Y\MP900442463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775" y="1600200"/>
            <a:ext cx="422271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5689106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72400" cy="685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Closing/Exit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do to ensure your conference is effective and successful?</a:t>
            </a:r>
          </a:p>
          <a:p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</a:t>
            </a:r>
          </a:p>
          <a:p>
            <a:endParaRPr lang="en-US" dirty="0"/>
          </a:p>
        </p:txBody>
      </p:sp>
      <p:pic>
        <p:nvPicPr>
          <p:cNvPr id="6" name="Picture 8" descr="C:\Users\renee.kyser\AppData\Local\Microsoft\Windows\Temporary Internet Files\Content.IE5\UN6KK0EP\MP900411731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1482">
            <a:off x="4607370" y="3390923"/>
            <a:ext cx="3058604" cy="22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74059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685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pic>
        <p:nvPicPr>
          <p:cNvPr id="12293" name="Picture 5" descr="C:\Users\renee.kyser\AppData\Local\Microsoft\Windows\Temporary Internet Files\Content.IE5\NU3TAT4M\MP900425487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5388">
            <a:off x="5010884" y="1354274"/>
            <a:ext cx="3142714" cy="41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renee.kyser\AppData\Local\Microsoft\Windows\Temporary Internet Files\Content.IE5\N8M2G3WU\MP900448555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99892">
            <a:off x="1239450" y="1250917"/>
            <a:ext cx="2779229" cy="44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51698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to Resources Available to Auditors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84434"/>
            <a:ext cx="7391400" cy="4511566"/>
          </a:xfrm>
        </p:spPr>
        <p:txBody>
          <a:bodyPr/>
          <a:lstStyle/>
          <a:p>
            <a:r>
              <a:rPr lang="en-US" dirty="0">
                <a:hlinkClick r:id="rId3"/>
              </a:rPr>
              <a:t>www.iftach.org</a:t>
            </a:r>
            <a:endParaRPr lang="en-US" dirty="0"/>
          </a:p>
          <a:p>
            <a:r>
              <a:rPr lang="en-US" dirty="0">
                <a:hlinkClick r:id="rId4"/>
              </a:rPr>
              <a:t>www.irponline.org</a:t>
            </a:r>
            <a:endParaRPr lang="en-US" dirty="0"/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Guides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from past IFTA-IRP Audit Workshops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22314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1"/>
            <a:ext cx="8153399" cy="2362200"/>
          </a:xfrm>
        </p:spPr>
        <p:txBody>
          <a:bodyPr/>
          <a:lstStyle/>
          <a:p>
            <a:r>
              <a:rPr lang="en-US" sz="2800" dirty="0">
                <a:hlinkClick r:id="rId3"/>
              </a:rPr>
              <a:t>kelly.heaton@ardot.gov</a:t>
            </a:r>
            <a:endParaRPr lang="en-US" sz="2800" dirty="0"/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   </a:t>
            </a:r>
            <a:r>
              <a:rPr lang="en-US" sz="2800" b="1" dirty="0"/>
              <a:t>(501) 569-4994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800" dirty="0">
                <a:hlinkClick r:id="rId4"/>
              </a:rPr>
              <a:t>mvandyke@dmv.nv.gov</a:t>
            </a: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/>
              <a:t>   (702) 486-5563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 algn="ctr">
              <a:lnSpc>
                <a:spcPct val="80000"/>
              </a:lnSpc>
              <a:buFontTx/>
              <a:buNone/>
            </a:pPr>
            <a:endParaRPr lang="en-US" sz="1100" dirty="0"/>
          </a:p>
          <a:p>
            <a:pPr algn="ctr">
              <a:lnSpc>
                <a:spcPct val="80000"/>
              </a:lnSpc>
              <a:buFontTx/>
              <a:buNone/>
            </a:pPr>
            <a:endParaRPr lang="en-US" sz="1100" dirty="0"/>
          </a:p>
          <a:p>
            <a:pPr algn="ctr"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IFTA / IRP Auditing 101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59" y="3352800"/>
            <a:ext cx="4831080" cy="32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4853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UCR	- Unified Carrier Registration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USDOT	- United States Department of 			  Transportation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	- Vehicle Identification Number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WIM	- Weigh-in-Motion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5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Distance</a:t>
            </a:r>
          </a:p>
          <a:p>
            <a:r>
              <a:rPr lang="en-US" dirty="0"/>
              <a:t>Total Fuel</a:t>
            </a:r>
          </a:p>
          <a:p>
            <a:r>
              <a:rPr lang="en-US" dirty="0"/>
              <a:t>Jurisdiction Distance</a:t>
            </a:r>
          </a:p>
          <a:p>
            <a:r>
              <a:rPr lang="en-US" dirty="0"/>
              <a:t>Jurisdiction Fuel</a:t>
            </a:r>
          </a:p>
          <a:p>
            <a:r>
              <a:rPr lang="en-US" dirty="0"/>
              <a:t>MPG/</a:t>
            </a:r>
            <a:r>
              <a:rPr lang="en-US" dirty="0" err="1"/>
              <a:t>KPL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9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  <a:p>
            <a:pPr marL="0" indent="0">
              <a:buNone/>
            </a:pPr>
            <a:r>
              <a:rPr lang="en-US" dirty="0"/>
              <a:t>We cannot determine an accurate MPG/KPL without an accurate total distance.</a:t>
            </a:r>
          </a:p>
          <a:p>
            <a:r>
              <a:rPr lang="en-US" dirty="0"/>
              <a:t>How do we determine Total Distance?</a:t>
            </a:r>
          </a:p>
          <a:p>
            <a:r>
              <a:rPr lang="en-US" dirty="0"/>
              <a:t>What are some issues we have in trying to determine Total Distance?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53A9-1C3A-4D6B-B560-E673712578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Keeping Requirements – Distance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(P540; Plan 1010)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System –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/ ending trip dates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 origin / destination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 of travel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/ ending odometer reading (hub, engine control module [ECM], or similar device)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trip distance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per jurisdiction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 identifier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4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9.7|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38.1|7.1|72.3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38.1|7.1|72.3|4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8|4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4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4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4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3.3|19.8|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4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30.6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8.3|5.7"/>
</p:tagLst>
</file>

<file path=ppt/theme/theme1.xml><?xml version="1.0" encoding="utf-8"?>
<a:theme xmlns:a="http://schemas.openxmlformats.org/drawingml/2006/main" name="IFTA IRP Power Point Template 2 - SELECTED">
  <a:themeElements>
    <a:clrScheme name="AAMVA_IR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MVA_IRP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AAMVA_I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VA_I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VA_I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VA_I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VA_I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VA_I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VA_I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VA_I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VA_I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VA_I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VA_I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VA_I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IFTA IRP Power Point Template 2 - SELECTED</Template>
  <TotalTime>18265</TotalTime>
  <Words>1836</Words>
  <Application>Microsoft Office PowerPoint</Application>
  <PresentationFormat>On-screen Show (4:3)</PresentationFormat>
  <Paragraphs>441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IFTA IRP Power Point Template 2 - SELECTED</vt:lpstr>
      <vt:lpstr>AUDITING 101 </vt:lpstr>
      <vt:lpstr>What we’ll cover today</vt:lpstr>
      <vt:lpstr>Acronyms</vt:lpstr>
      <vt:lpstr>Acronyms (cont’d)</vt:lpstr>
      <vt:lpstr>Acronyms (cont’d)</vt:lpstr>
      <vt:lpstr>Acronyms (cont’d)</vt:lpstr>
      <vt:lpstr>The MAIN THING</vt:lpstr>
      <vt:lpstr>Total Distance</vt:lpstr>
      <vt:lpstr>Record Keeping Requirements – Distance (P540; Plan 1010)</vt:lpstr>
      <vt:lpstr>Record Keeping Requirements - Distance</vt:lpstr>
      <vt:lpstr>Total Fuel</vt:lpstr>
      <vt:lpstr>Jurisdiction Distance</vt:lpstr>
      <vt:lpstr>Jurisdiction Fuel</vt:lpstr>
      <vt:lpstr>Record Keeping Requirements – Fuel (P550)</vt:lpstr>
      <vt:lpstr>Record Keeping Requirements - Fuel</vt:lpstr>
      <vt:lpstr>MPG/KPL</vt:lpstr>
      <vt:lpstr>MPG/KPL</vt:lpstr>
      <vt:lpstr>MPG/KPL</vt:lpstr>
      <vt:lpstr>MPG/KPL</vt:lpstr>
      <vt:lpstr>The MAIN THING</vt:lpstr>
      <vt:lpstr>Questions</vt:lpstr>
      <vt:lpstr>Questions</vt:lpstr>
      <vt:lpstr>Questions</vt:lpstr>
      <vt:lpstr>Questions</vt:lpstr>
      <vt:lpstr>Questions</vt:lpstr>
      <vt:lpstr>Questions</vt:lpstr>
      <vt:lpstr>The Audit Process</vt:lpstr>
      <vt:lpstr>Preliminary Review</vt:lpstr>
      <vt:lpstr>Audit Notification </vt:lpstr>
      <vt:lpstr>The Audit Process</vt:lpstr>
      <vt:lpstr>OPENING CONFERENCE A440/APM 402</vt:lpstr>
      <vt:lpstr>OPENING CONFERENCE</vt:lpstr>
      <vt:lpstr>OPENING CONFERENCE</vt:lpstr>
      <vt:lpstr>OPENING CONFERENCE</vt:lpstr>
      <vt:lpstr>OPENING CONFERENCE</vt:lpstr>
      <vt:lpstr>OPENING CONFERENCE</vt:lpstr>
      <vt:lpstr>Success!!!</vt:lpstr>
      <vt:lpstr>The Audit Process</vt:lpstr>
      <vt:lpstr>Evaluation of Internal Controls</vt:lpstr>
      <vt:lpstr>Internal Control Evaluation</vt:lpstr>
      <vt:lpstr>PowerPoint Presentation</vt:lpstr>
      <vt:lpstr>Internal Control Evaluation</vt:lpstr>
      <vt:lpstr>PowerPoint Presentation</vt:lpstr>
      <vt:lpstr>Internal Controls</vt:lpstr>
      <vt:lpstr>The Audit Process</vt:lpstr>
      <vt:lpstr>Basic Fieldwork</vt:lpstr>
      <vt:lpstr>Basic Fieldwork</vt:lpstr>
      <vt:lpstr>Communication during fieldwork</vt:lpstr>
      <vt:lpstr>The Audit Process</vt:lpstr>
      <vt:lpstr>The Audit Process</vt:lpstr>
      <vt:lpstr>Closing/Exit Conference</vt:lpstr>
      <vt:lpstr>Closing/Exit Conference</vt:lpstr>
      <vt:lpstr>Questions</vt:lpstr>
      <vt:lpstr>Links to Resources Available to Auditors</vt:lpstr>
      <vt:lpstr>IFTA / IRP Auditing 101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Rizzo Trapp</dc:creator>
  <cp:lastModifiedBy>Windows User</cp:lastModifiedBy>
  <cp:revision>504</cp:revision>
  <cp:lastPrinted>2018-02-06T03:41:01Z</cp:lastPrinted>
  <dcterms:created xsi:type="dcterms:W3CDTF">2013-12-31T16:19:10Z</dcterms:created>
  <dcterms:modified xsi:type="dcterms:W3CDTF">2020-03-25T16:33:47Z</dcterms:modified>
</cp:coreProperties>
</file>