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259" r:id="rId2"/>
    <p:sldId id="271" r:id="rId3"/>
    <p:sldId id="278" r:id="rId4"/>
    <p:sldId id="274" r:id="rId5"/>
    <p:sldId id="275" r:id="rId6"/>
    <p:sldId id="276" r:id="rId7"/>
    <p:sldId id="281" r:id="rId8"/>
    <p:sldId id="277" r:id="rId9"/>
    <p:sldId id="279" r:id="rId10"/>
    <p:sldId id="282" r:id="rId11"/>
    <p:sldId id="283" r:id="rId12"/>
    <p:sldId id="280" r:id="rId13"/>
    <p:sldId id="272" r:id="rId14"/>
    <p:sldId id="273" r:id="rId15"/>
  </p:sldIdLst>
  <p:sldSz cx="9144000" cy="6858000" type="screen4x3"/>
  <p:notesSz cx="6954838" cy="9240838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34" charset="-128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34" charset="-128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34" charset="-128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34" charset="-128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34" charset="-128"/>
        <a:cs typeface="Arial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34" charset="-128"/>
        <a:cs typeface="Arial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34" charset="-128"/>
        <a:cs typeface="Arial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34" charset="-128"/>
        <a:cs typeface="Arial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34" charset="-128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2B2B2"/>
    <a:srgbClr val="F7F7F7"/>
    <a:srgbClr val="D9D9D9"/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2" d="100"/>
          <a:sy n="62" d="100"/>
        </p:scale>
        <p:origin x="1400" y="5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1307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546" tIns="46273" rIns="92546" bIns="46273" numCol="1" anchor="t" anchorCtr="0" compatLnSpc="1">
            <a:prstTxWarp prst="textNoShape">
              <a:avLst/>
            </a:prstTxWarp>
          </a:bodyPr>
          <a:lstStyle>
            <a:lvl1pPr defTabSz="925513" eaLnBrk="0" hangingPunct="0">
              <a:defRPr sz="1200">
                <a:ea typeface="ＭＳ Ｐゴシック" pitchFamily="48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40175" y="0"/>
            <a:ext cx="301307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546" tIns="46273" rIns="92546" bIns="46273" numCol="1" anchor="t" anchorCtr="0" compatLnSpc="1">
            <a:prstTxWarp prst="textNoShape">
              <a:avLst/>
            </a:prstTxWarp>
          </a:bodyPr>
          <a:lstStyle>
            <a:lvl1pPr algn="r" defTabSz="925513" eaLnBrk="0" hangingPunct="0">
              <a:defRPr sz="1200">
                <a:ea typeface="ＭＳ Ｐゴシック" pitchFamily="48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50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777288"/>
            <a:ext cx="3013075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546" tIns="46273" rIns="92546" bIns="46273" numCol="1" anchor="b" anchorCtr="0" compatLnSpc="1">
            <a:prstTxWarp prst="textNoShape">
              <a:avLst/>
            </a:prstTxWarp>
          </a:bodyPr>
          <a:lstStyle>
            <a:lvl1pPr defTabSz="925513" eaLnBrk="0" hangingPunct="0">
              <a:defRPr sz="1200">
                <a:ea typeface="ＭＳ Ｐゴシック" pitchFamily="48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50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40175" y="8777288"/>
            <a:ext cx="3013075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546" tIns="46273" rIns="92546" bIns="46273" numCol="1" anchor="b" anchorCtr="0" compatLnSpc="1">
            <a:prstTxWarp prst="textNoShape">
              <a:avLst/>
            </a:prstTxWarp>
          </a:bodyPr>
          <a:lstStyle>
            <a:lvl1pPr algn="r" defTabSz="925513" eaLnBrk="0" hangingPunct="0">
              <a:defRPr sz="1200">
                <a:ea typeface="ＭＳ Ｐゴシック" pitchFamily="48" charset="-128"/>
                <a:cs typeface="+mn-cs"/>
              </a:defRPr>
            </a:lvl1pPr>
          </a:lstStyle>
          <a:p>
            <a:pPr>
              <a:defRPr/>
            </a:pPr>
            <a:fld id="{63309CE9-D754-43EB-A300-83492D544B9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094952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13075" cy="4619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0" hangingPunct="0">
              <a:defRPr sz="1200">
                <a:ea typeface="ＭＳ Ｐゴシック" pitchFamily="48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40175" y="0"/>
            <a:ext cx="3013075" cy="4619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0" hangingPunct="0">
              <a:defRPr sz="1200">
                <a:ea typeface="ＭＳ Ｐゴシック" pitchFamily="48" charset="-128"/>
                <a:cs typeface="+mn-cs"/>
              </a:defRPr>
            </a:lvl1pPr>
          </a:lstStyle>
          <a:p>
            <a:pPr>
              <a:defRPr/>
            </a:pPr>
            <a:fld id="{E2492EEB-F1F7-4E3F-B882-2FE06BA971CF}" type="datetimeFigureOut">
              <a:rPr lang="en-US"/>
              <a:pPr>
                <a:defRPr/>
              </a:pPr>
              <a:t>3/24/2020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68400" y="693738"/>
            <a:ext cx="4618038" cy="34639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5325" y="4389438"/>
            <a:ext cx="5564188" cy="41576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777288"/>
            <a:ext cx="3013075" cy="46196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0" hangingPunct="0">
              <a:defRPr sz="1200">
                <a:ea typeface="ＭＳ Ｐゴシック" pitchFamily="48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40175" y="8777288"/>
            <a:ext cx="3013075" cy="46196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eaLnBrk="0" hangingPunct="0">
              <a:defRPr sz="1200">
                <a:ea typeface="ＭＳ Ｐゴシック" pitchFamily="48" charset="-128"/>
                <a:cs typeface="+mn-cs"/>
              </a:defRPr>
            </a:lvl1pPr>
          </a:lstStyle>
          <a:p>
            <a:pPr>
              <a:defRPr/>
            </a:pPr>
            <a:fld id="{EB3C3064-AFCF-425E-AE86-11E65695507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435827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B3C3064-AFCF-425E-AE86-11E65695507D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634571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B3C3064-AFCF-425E-AE86-11E65695507D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180167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B3C3064-AFCF-425E-AE86-11E65695507D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156292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B3C3064-AFCF-425E-AE86-11E65695507D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260545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B3C3064-AFCF-425E-AE86-11E65695507D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17345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37B04E-F6D8-4609-8BEB-075F4EC93F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7" name="Picture 2" descr="http://www.irponline.org/resource/resmgr/images/iftatest.gif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342900"/>
            <a:ext cx="2078038" cy="654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4"/>
          <p:cNvPicPr>
            <a:picLocks noChangeAspect="1"/>
          </p:cNvPicPr>
          <p:nvPr userDrawn="1"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80313" y="204788"/>
            <a:ext cx="1395412" cy="1014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99560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1FAC58-78F8-43A9-84DF-A160F7E07D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7" name="Picture 2" descr="http://www.irponline.org/resource/resmgr/images/iftatest.gif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6027738"/>
            <a:ext cx="1905000" cy="5984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4"/>
          <p:cNvPicPr>
            <a:picLocks noChangeAspect="1"/>
          </p:cNvPicPr>
          <p:nvPr userDrawn="1"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31150" y="5749925"/>
            <a:ext cx="1212850" cy="882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841726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152400"/>
            <a:ext cx="1943100" cy="59436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152400"/>
            <a:ext cx="5676900" cy="59436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07FAD3-8C4E-4810-9136-219F4E43CEA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7" name="Picture 2" descr="http://www.irponline.org/resource/resmgr/images/iftatest.gif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6027738"/>
            <a:ext cx="1905000" cy="5984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4"/>
          <p:cNvPicPr>
            <a:picLocks noChangeAspect="1"/>
          </p:cNvPicPr>
          <p:nvPr userDrawn="1"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31150" y="5749925"/>
            <a:ext cx="1212850" cy="882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787298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371600"/>
            <a:ext cx="7772400" cy="43783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D553A9-1C3A-4D6B-B560-E6737125781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9" name="Picture 2" descr="http://www.irponline.org/resource/resmgr/images/iftatest.gif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6027738"/>
            <a:ext cx="1905000" cy="5984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4"/>
          <p:cNvPicPr>
            <a:picLocks noChangeAspect="1"/>
          </p:cNvPicPr>
          <p:nvPr userDrawn="1"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31150" y="5749925"/>
            <a:ext cx="1212850" cy="882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984387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5C9160-51FC-4BDD-A1F4-44E7CB40F76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7" name="Picture 2" descr="http://www.irponline.org/resource/resmgr/images/iftatest.gif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6027738"/>
            <a:ext cx="1905000" cy="5984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4"/>
          <p:cNvPicPr>
            <a:picLocks noChangeAspect="1"/>
          </p:cNvPicPr>
          <p:nvPr userDrawn="1"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31150" y="5749925"/>
            <a:ext cx="1212850" cy="882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39947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1BA49D-7B53-485E-88D3-C730ECC80D6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8" name="Picture 2" descr="http://www.irponline.org/resource/resmgr/images/iftatest.gif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6027738"/>
            <a:ext cx="1905000" cy="5984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4"/>
          <p:cNvPicPr>
            <a:picLocks noChangeAspect="1"/>
          </p:cNvPicPr>
          <p:nvPr userDrawn="1"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31150" y="5749925"/>
            <a:ext cx="1212850" cy="882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655801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DB2E69-7E90-47B3-B58E-A6E68F9F25E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10" name="Picture 2" descr="http://www.irponline.org/resource/resmgr/images/iftatest.gif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6027738"/>
            <a:ext cx="1905000" cy="5984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4"/>
          <p:cNvPicPr>
            <a:picLocks noChangeAspect="1"/>
          </p:cNvPicPr>
          <p:nvPr userDrawn="1"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31150" y="5749925"/>
            <a:ext cx="1212850" cy="882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537403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28F0FA-5E6D-4722-88D6-93B8C8137BD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6" name="Picture 2" descr="http://www.irponline.org/resource/resmgr/images/iftatest.gif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6027738"/>
            <a:ext cx="1905000" cy="5984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4"/>
          <p:cNvPicPr>
            <a:picLocks noChangeAspect="1"/>
          </p:cNvPicPr>
          <p:nvPr userDrawn="1"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31150" y="5749925"/>
            <a:ext cx="1212850" cy="882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755011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7381E2-ACC5-4143-98BF-C3E7A93BBE8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5" name="Picture 2" descr="http://www.irponline.org/resource/resmgr/images/iftatest.gif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6027738"/>
            <a:ext cx="1905000" cy="5984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4"/>
          <p:cNvPicPr>
            <a:picLocks noChangeAspect="1"/>
          </p:cNvPicPr>
          <p:nvPr userDrawn="1"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31150" y="5749925"/>
            <a:ext cx="1212850" cy="882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138384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23F24C-9C51-4461-A2AB-131F18A87D9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8" name="Picture 2" descr="http://www.irponline.org/resource/resmgr/images/iftatest.gif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6027738"/>
            <a:ext cx="1905000" cy="5984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4"/>
          <p:cNvPicPr>
            <a:picLocks noChangeAspect="1"/>
          </p:cNvPicPr>
          <p:nvPr userDrawn="1"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31150" y="5749925"/>
            <a:ext cx="1212850" cy="882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906364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7CBC11-4202-42E4-9B87-5BF3F4A5A71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8" name="Picture 2" descr="http://www.irponline.org/resource/resmgr/images/iftatest.gif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6027738"/>
            <a:ext cx="1905000" cy="5984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4"/>
          <p:cNvPicPr>
            <a:picLocks noChangeAspect="1"/>
          </p:cNvPicPr>
          <p:nvPr userDrawn="1"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31150" y="5749925"/>
            <a:ext cx="1212850" cy="882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935522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4">
                <a:lumMod val="65000"/>
                <a:lumOff val="35000"/>
              </a:schemeClr>
            </a:gs>
            <a:gs pos="100000">
              <a:srgbClr val="F7F7F7"/>
            </a:gs>
            <a:gs pos="21000">
              <a:srgbClr val="B2B2B2"/>
            </a:gs>
            <a:gs pos="0">
              <a:schemeClr val="bg2">
                <a:lumMod val="40000"/>
                <a:lumOff val="60000"/>
              </a:schemeClr>
            </a:gs>
            <a:gs pos="100000">
              <a:schemeClr val="bg1">
                <a:lumMod val="95000"/>
              </a:schemeClr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152400"/>
            <a:ext cx="77724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400">
                <a:ea typeface="ＭＳ Ｐゴシック" pitchFamily="48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0" hangingPunct="0">
              <a:defRPr sz="1400">
                <a:ea typeface="ＭＳ Ｐゴシック" pitchFamily="48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400">
                <a:ea typeface="ＭＳ Ｐゴシック" pitchFamily="48" charset="-128"/>
                <a:cs typeface="+mn-cs"/>
              </a:defRPr>
            </a:lvl1pPr>
          </a:lstStyle>
          <a:p>
            <a:pPr>
              <a:defRPr/>
            </a:pPr>
            <a:fld id="{5C123369-FD66-4B82-9BCD-C8595967DA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pitchFamily="48" charset="-128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pitchFamily="48" charset="-128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pitchFamily="48" charset="-128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pitchFamily="48" charset="-128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pitchFamily="48" charset="-128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pitchFamily="48" charset="-128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pitchFamily="48" charset="-128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pitchFamily="48" charset="-128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mailto:richard.demuynck@iowadot.us" TargetMode="External"/><Relationship Id="rId2" Type="http://schemas.openxmlformats.org/officeDocument/2006/relationships/hyperlink" Target="mailto:heidi.crawford@nebraska.gov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371600"/>
            <a:ext cx="7772400" cy="1470025"/>
          </a:xfrm>
        </p:spPr>
        <p:txBody>
          <a:bodyPr/>
          <a:lstStyle/>
          <a:p>
            <a:r>
              <a:rPr lang="en-US" dirty="0"/>
              <a:t>Standardization of Electronic Audit Records Working Group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44613" y="3048000"/>
            <a:ext cx="6400800" cy="1752600"/>
          </a:xfrm>
        </p:spPr>
        <p:txBody>
          <a:bodyPr/>
          <a:lstStyle/>
          <a:p>
            <a:endParaRPr lang="en-US" dirty="0"/>
          </a:p>
          <a:p>
            <a:r>
              <a:rPr lang="en-US" dirty="0"/>
              <a:t>Heidi Crawford - Nebraska</a:t>
            </a:r>
          </a:p>
          <a:p>
            <a:r>
              <a:rPr lang="en-US" dirty="0"/>
              <a:t>Rick DeMuynck - Iowa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Industry Survey Summary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Ping intervals do not appear to be an issue.</a:t>
            </a:r>
          </a:p>
          <a:p>
            <a:r>
              <a:rPr lang="en-US" dirty="0"/>
              <a:t>Industry feels routes of travel are unnecessary when pings are available.</a:t>
            </a:r>
          </a:p>
          <a:p>
            <a:r>
              <a:rPr lang="en-US" dirty="0"/>
              <a:t>Respondents indicate records are maintained but carriers’ weren’t respondents. </a:t>
            </a:r>
          </a:p>
          <a:p>
            <a:r>
              <a:rPr lang="en-US" dirty="0"/>
              <a:t>Raw data is normally available.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734031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Overall Take </a:t>
            </a:r>
            <a:r>
              <a:rPr lang="en-US" dirty="0" err="1"/>
              <a:t>Aways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Training is necessary for all involved. Carriers’, Processing Agents, &amp; Auditors.</a:t>
            </a:r>
          </a:p>
          <a:p>
            <a:r>
              <a:rPr lang="en-US" dirty="0"/>
              <a:t>There is a learning curve as we travel down this new road.</a:t>
            </a:r>
          </a:p>
          <a:p>
            <a:r>
              <a:rPr lang="en-US" dirty="0"/>
              <a:t>Jurisdictions need to talk to their peers to assist </a:t>
            </a:r>
            <a:r>
              <a:rPr lang="en-US"/>
              <a:t>each other.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091603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Live Polling</a:t>
            </a: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2743200" y="2667000"/>
            <a:ext cx="2895600" cy="2895600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457200" y="1524000"/>
            <a:ext cx="4572000" cy="83099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/>
              <a:t>live.voxvote.com</a:t>
            </a:r>
          </a:p>
          <a:p>
            <a:r>
              <a:rPr lang="en-US" dirty="0"/>
              <a:t>Pin number:  56295</a:t>
            </a:r>
          </a:p>
        </p:txBody>
      </p:sp>
    </p:spTree>
    <p:extLst>
      <p:ext uri="{BB962C8B-B14F-4D97-AF65-F5344CB8AC3E}">
        <p14:creationId xmlns:p14="http://schemas.microsoft.com/office/powerpoint/2010/main" val="379932819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00400" y="1828800"/>
            <a:ext cx="5181600" cy="2590800"/>
          </a:xfrm>
        </p:spPr>
        <p:txBody>
          <a:bodyPr/>
          <a:lstStyle/>
          <a:p>
            <a:r>
              <a:rPr lang="en-US" altLang="en-US" dirty="0"/>
              <a:t>Questions?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685800" y="1295400"/>
            <a:ext cx="3024418" cy="3939540"/>
          </a:xfrm>
          <a:prstGeom prst="rect">
            <a:avLst/>
          </a:prstGeom>
          <a:noFill/>
          <a:effectLst>
            <a:outerShdw blurRad="50800" dist="38100" dir="16200000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B prst="slope"/>
          </a:sp3d>
        </p:spPr>
        <p:txBody>
          <a:bodyPr>
            <a:spAutoFit/>
            <a:sp3d contourW="12700">
              <a:contourClr>
                <a:srgbClr val="C00000"/>
              </a:contourClr>
            </a:sp3d>
          </a:bodyPr>
          <a:lstStyle/>
          <a:p>
            <a:pPr>
              <a:defRPr/>
            </a:pPr>
            <a:r>
              <a:rPr lang="en-US" sz="250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0070C0"/>
                </a:solidFill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332115367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Contacts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altLang="en-US" dirty="0"/>
              <a:t>Heidi Crawford – </a:t>
            </a:r>
            <a:r>
              <a:rPr lang="en-US" altLang="en-US" dirty="0">
                <a:hlinkClick r:id="rId2"/>
              </a:rPr>
              <a:t>heidi.crawford@nebraska.gov</a:t>
            </a:r>
            <a:r>
              <a:rPr lang="en-US" altLang="en-US" dirty="0"/>
              <a:t> </a:t>
            </a:r>
          </a:p>
          <a:p>
            <a:pPr marL="0" indent="0" algn="ctr">
              <a:buNone/>
            </a:pPr>
            <a:r>
              <a:rPr lang="en-US" altLang="en-US" dirty="0"/>
              <a:t>402-471-4099</a:t>
            </a:r>
          </a:p>
          <a:p>
            <a:pPr marL="0" indent="0">
              <a:buNone/>
            </a:pPr>
            <a:endParaRPr lang="en-US" altLang="en-US" dirty="0"/>
          </a:p>
          <a:p>
            <a:pPr marL="0" indent="0" algn="ctr">
              <a:buNone/>
            </a:pPr>
            <a:r>
              <a:rPr lang="en-US" altLang="en-US" dirty="0"/>
              <a:t>Rick DeMuynck –</a:t>
            </a:r>
          </a:p>
          <a:p>
            <a:pPr marL="0" indent="0" algn="ctr">
              <a:buNone/>
            </a:pPr>
            <a:r>
              <a:rPr lang="en-US" altLang="en-US" dirty="0">
                <a:hlinkClick r:id="rId3"/>
              </a:rPr>
              <a:t>richard.demuynck@iowadot.us</a:t>
            </a:r>
            <a:endParaRPr lang="en-US" altLang="en-US" dirty="0"/>
          </a:p>
          <a:p>
            <a:pPr marL="0" indent="0" algn="ctr">
              <a:buNone/>
            </a:pPr>
            <a:r>
              <a:rPr lang="en-US" altLang="en-US" dirty="0"/>
              <a:t>515-239-1030</a:t>
            </a:r>
          </a:p>
          <a:p>
            <a:pPr marL="0" indent="0">
              <a:buNone/>
            </a:pPr>
            <a:endParaRPr lang="en-US" altLang="en-US" dirty="0"/>
          </a:p>
          <a:p>
            <a:pPr marL="0" indent="0">
              <a:buNone/>
            </a:pPr>
            <a:endParaRPr lang="en-US" alt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30582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History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Industry to IRP and IFTA Audit Committees</a:t>
            </a:r>
          </a:p>
          <a:p>
            <a:r>
              <a:rPr lang="en-US" dirty="0"/>
              <a:t>IRP board charged the creation of the working group</a:t>
            </a:r>
          </a:p>
          <a:p>
            <a:r>
              <a:rPr lang="en-US" dirty="0"/>
              <a:t>IFTA board jointly joined the working group</a:t>
            </a:r>
          </a:p>
          <a:p>
            <a:r>
              <a:rPr lang="en-US" dirty="0"/>
              <a:t>IRP and IFTA boards jointly created charges to the working group 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51645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Working Group Members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914400"/>
            <a:ext cx="7772400" cy="4835525"/>
          </a:xfrm>
        </p:spPr>
        <p:txBody>
          <a:bodyPr/>
          <a:lstStyle/>
          <a:p>
            <a:pPr marL="0" indent="0" algn="ctr">
              <a:buNone/>
            </a:pPr>
            <a:r>
              <a:rPr lang="en-US" sz="2200" dirty="0"/>
              <a:t>Tammy Day (Chair) – IN</a:t>
            </a:r>
          </a:p>
          <a:p>
            <a:pPr marL="0" indent="0" algn="ctr">
              <a:buNone/>
            </a:pPr>
            <a:r>
              <a:rPr lang="en-US" sz="2200" dirty="0"/>
              <a:t>Heidi Crawford – NE</a:t>
            </a:r>
          </a:p>
          <a:p>
            <a:pPr marL="0" indent="0" algn="ctr">
              <a:buNone/>
            </a:pPr>
            <a:r>
              <a:rPr lang="en-US" sz="2200" dirty="0"/>
              <a:t>Rick DeMuynck – IA</a:t>
            </a:r>
          </a:p>
          <a:p>
            <a:pPr marL="0" indent="0" algn="ctr">
              <a:buNone/>
            </a:pPr>
            <a:r>
              <a:rPr lang="en-US" sz="2200" dirty="0"/>
              <a:t>Nathan </a:t>
            </a:r>
            <a:r>
              <a:rPr lang="en-US" sz="2200" dirty="0" err="1"/>
              <a:t>Kleinman</a:t>
            </a:r>
            <a:r>
              <a:rPr lang="en-US" sz="2200" dirty="0"/>
              <a:t> – AZ</a:t>
            </a:r>
          </a:p>
          <a:p>
            <a:pPr marL="0" indent="0" algn="ctr">
              <a:buNone/>
            </a:pPr>
            <a:r>
              <a:rPr lang="en-US" sz="2200" dirty="0"/>
              <a:t>Laurie Mason – NS</a:t>
            </a:r>
          </a:p>
          <a:p>
            <a:pPr marL="0" indent="0" algn="ctr">
              <a:buNone/>
            </a:pPr>
            <a:r>
              <a:rPr lang="en-US" sz="2200" dirty="0"/>
              <a:t>Matthew Kirkpatrick – AR</a:t>
            </a:r>
          </a:p>
          <a:p>
            <a:pPr marL="0" indent="0" algn="ctr">
              <a:buNone/>
            </a:pPr>
            <a:r>
              <a:rPr lang="en-US" sz="2200" dirty="0"/>
              <a:t>Carol Robinson – Industry</a:t>
            </a:r>
          </a:p>
          <a:p>
            <a:pPr marL="0" indent="0" algn="ctr">
              <a:buNone/>
            </a:pPr>
            <a:r>
              <a:rPr lang="en-US" sz="2200" dirty="0"/>
              <a:t>Ben Brewer - Industry</a:t>
            </a:r>
          </a:p>
          <a:p>
            <a:pPr marL="0" indent="0" algn="ctr">
              <a:buNone/>
            </a:pPr>
            <a:r>
              <a:rPr lang="en-US" sz="2200" dirty="0"/>
              <a:t>Loretta Clevenger – Industry</a:t>
            </a:r>
          </a:p>
          <a:p>
            <a:pPr marL="0" indent="0" algn="ctr">
              <a:buNone/>
            </a:pPr>
            <a:r>
              <a:rPr lang="en-US" sz="2200" dirty="0"/>
              <a:t>Kevin Davis – ID – IRP Board Rep.</a:t>
            </a:r>
          </a:p>
          <a:p>
            <a:pPr marL="0" indent="0" algn="ctr">
              <a:buNone/>
            </a:pPr>
            <a:r>
              <a:rPr lang="en-US" sz="2200" dirty="0"/>
              <a:t>David Nicholson – OK – IFTA Board Rep.</a:t>
            </a:r>
          </a:p>
          <a:p>
            <a:pPr marL="0" indent="0" algn="ctr">
              <a:buNone/>
            </a:pPr>
            <a:r>
              <a:rPr lang="en-US" sz="2200" dirty="0"/>
              <a:t>Ken Carey – IRP Staff Liaison</a:t>
            </a:r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endParaRPr lang="en-US" sz="20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81800" y="2209800"/>
            <a:ext cx="1762125" cy="1451699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4400" y="2209800"/>
            <a:ext cx="1762125" cy="14516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66413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u="sng" dirty="0"/>
              <a:t>Joint IRP/IFTA Board Charges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" y="685800"/>
            <a:ext cx="9067800" cy="4800600"/>
          </a:xfrm>
        </p:spPr>
        <p:txBody>
          <a:bodyPr/>
          <a:lstStyle/>
          <a:p>
            <a:endParaRPr lang="en-US" dirty="0"/>
          </a:p>
          <a:p>
            <a:r>
              <a:rPr lang="en-US" dirty="0"/>
              <a:t>Survey membership (December 2019)</a:t>
            </a:r>
          </a:p>
          <a:p>
            <a:r>
              <a:rPr lang="en-US" dirty="0"/>
              <a:t>Survey Industry (December 2019)</a:t>
            </a:r>
          </a:p>
          <a:p>
            <a:r>
              <a:rPr lang="en-US" dirty="0"/>
              <a:t>Recommendations for a standard format</a:t>
            </a:r>
          </a:p>
          <a:p>
            <a:r>
              <a:rPr lang="en-US" dirty="0"/>
              <a:t>Analyze the electronic recordkeeping requirements and make recommendations</a:t>
            </a:r>
          </a:p>
          <a:p>
            <a:r>
              <a:rPr lang="en-US" dirty="0"/>
              <a:t>Progress Reports/Final Recommendation 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81400" y="4800600"/>
            <a:ext cx="3052763" cy="15713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22724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Membership Survey Summary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33 respondents</a:t>
            </a:r>
          </a:p>
          <a:p>
            <a:r>
              <a:rPr lang="en-US" dirty="0"/>
              <a:t>26 questions were asked</a:t>
            </a:r>
          </a:p>
        </p:txBody>
      </p:sp>
      <p:pic>
        <p:nvPicPr>
          <p:cNvPr id="1026" name="Picture 2" descr="See the source imag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57500" y="2971800"/>
            <a:ext cx="3429000" cy="25717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542262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Membership Survey Summary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Retrieving records for audits is difficult.</a:t>
            </a:r>
          </a:p>
          <a:p>
            <a:r>
              <a:rPr lang="en-US" dirty="0"/>
              <a:t>Record keeping requirements not well understood. (Length of Time)</a:t>
            </a:r>
          </a:p>
          <a:p>
            <a:r>
              <a:rPr lang="en-US" dirty="0"/>
              <a:t>When records are available, the required information is available.</a:t>
            </a:r>
          </a:p>
          <a:p>
            <a:r>
              <a:rPr lang="en-US" dirty="0"/>
              <a:t>Audit Tools appear to be available.</a:t>
            </a:r>
          </a:p>
          <a:p>
            <a:r>
              <a:rPr lang="en-US" dirty="0"/>
              <a:t>Some Jurisdictions may need training.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60013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Membership Survey Summary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Geofence not widely used.</a:t>
            </a:r>
          </a:p>
          <a:p>
            <a:r>
              <a:rPr lang="en-US" dirty="0"/>
              <a:t>Geofence doesn’t allow auditor to verify distance as required.</a:t>
            </a:r>
          </a:p>
          <a:p>
            <a:r>
              <a:rPr lang="en-US" dirty="0"/>
              <a:t>Auditing techniques very greatly and prevent adhering to standards.</a:t>
            </a:r>
          </a:p>
          <a:p>
            <a:r>
              <a:rPr lang="en-US" dirty="0"/>
              <a:t>ELD/GPS appear compliant, audits have discovered devices that were tampered with or disconnected.</a:t>
            </a:r>
          </a:p>
        </p:txBody>
      </p:sp>
    </p:spTree>
    <p:extLst>
      <p:ext uri="{BB962C8B-B14F-4D97-AF65-F5344CB8AC3E}">
        <p14:creationId xmlns:p14="http://schemas.microsoft.com/office/powerpoint/2010/main" val="279254569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Industry Survey Summary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19 respondents</a:t>
            </a:r>
          </a:p>
          <a:p>
            <a:r>
              <a:rPr lang="en-US" dirty="0"/>
              <a:t>14 questions were asked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24400" y="3163425"/>
            <a:ext cx="2581275" cy="2586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058760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Industry Survey Summary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Difficulties getting </a:t>
            </a:r>
            <a:r>
              <a:rPr lang="en-US" dirty="0" err="1"/>
              <a:t>Lats</a:t>
            </a:r>
            <a:r>
              <a:rPr lang="en-US" dirty="0"/>
              <a:t>/Longs and odometers in some systems</a:t>
            </a:r>
          </a:p>
          <a:p>
            <a:r>
              <a:rPr lang="en-US" dirty="0"/>
              <a:t>Difficulties retrieving data beyond ELD retention requirements of 6 months</a:t>
            </a:r>
          </a:p>
          <a:p>
            <a:r>
              <a:rPr lang="en-US" dirty="0"/>
              <a:t>Processing agents understand record requirements but carriers’ don’t</a:t>
            </a:r>
          </a:p>
          <a:p>
            <a:r>
              <a:rPr lang="en-US" dirty="0"/>
              <a:t>Industry doesn’t feel auditors have the tools and/or knowledge for GPS audits.</a:t>
            </a:r>
          </a:p>
        </p:txBody>
      </p:sp>
    </p:spTree>
    <p:extLst>
      <p:ext uri="{BB962C8B-B14F-4D97-AF65-F5344CB8AC3E}">
        <p14:creationId xmlns:p14="http://schemas.microsoft.com/office/powerpoint/2010/main" val="1426770300"/>
      </p:ext>
    </p:extLst>
  </p:cSld>
  <p:clrMapOvr>
    <a:masterClrMapping/>
  </p:clrMapOvr>
</p:sld>
</file>

<file path=ppt/theme/theme1.xml><?xml version="1.0" encoding="utf-8"?>
<a:theme xmlns:a="http://schemas.openxmlformats.org/drawingml/2006/main" name="IFTA IRP Power Point Template 2 - SELECTED">
  <a:themeElements>
    <a:clrScheme name="AAMVA_IRP_Templat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AAMVA_IRP_Template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48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48" charset="-128"/>
          </a:defRPr>
        </a:defPPr>
      </a:lstStyle>
    </a:lnDef>
  </a:objectDefaults>
  <a:extraClrSchemeLst>
    <a:extraClrScheme>
      <a:clrScheme name="AAMVA_IRP_Templa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AMVA_IRP_Templa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AMVA_IRP_Templa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AMVA_IRP_Templa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AMVA_IRP_Templa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AMVA_IRP_Templa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AMVA_IRP_Templa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AMVA_IRP_Templa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AMVA_IRP_Templa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AMVA_IRP_Templat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AMVA_IRP_Templat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AMVA_IRP_Templat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IFTA IRP Power Point Template 2 - SELECTED</Template>
  <TotalTime>463</TotalTime>
  <Words>435</Words>
  <Application>Microsoft Office PowerPoint</Application>
  <PresentationFormat>On-screen Show (4:3)</PresentationFormat>
  <Paragraphs>78</Paragraphs>
  <Slides>14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7" baseType="lpstr">
      <vt:lpstr>Arial</vt:lpstr>
      <vt:lpstr>Calibri</vt:lpstr>
      <vt:lpstr>IFTA IRP Power Point Template 2 - SELECTED</vt:lpstr>
      <vt:lpstr>Standardization of Electronic Audit Records Working Group</vt:lpstr>
      <vt:lpstr>History</vt:lpstr>
      <vt:lpstr>Working Group Members</vt:lpstr>
      <vt:lpstr>Joint IRP/IFTA Board Charges</vt:lpstr>
      <vt:lpstr>Membership Survey Summary</vt:lpstr>
      <vt:lpstr>Membership Survey Summary</vt:lpstr>
      <vt:lpstr>Membership Survey Summary</vt:lpstr>
      <vt:lpstr>Industry Survey Summary</vt:lpstr>
      <vt:lpstr>Industry Survey Summary</vt:lpstr>
      <vt:lpstr>Industry Survey Summary</vt:lpstr>
      <vt:lpstr>Overall Take Aways</vt:lpstr>
      <vt:lpstr>Live Polling</vt:lpstr>
      <vt:lpstr>Questions?</vt:lpstr>
      <vt:lpstr>Contacts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Claudia Rizzo Trapp</dc:creator>
  <cp:lastModifiedBy>Windows User</cp:lastModifiedBy>
  <cp:revision>29</cp:revision>
  <dcterms:created xsi:type="dcterms:W3CDTF">2013-12-31T16:19:10Z</dcterms:created>
  <dcterms:modified xsi:type="dcterms:W3CDTF">2020-03-24T20:55:43Z</dcterms:modified>
</cp:coreProperties>
</file>